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Montserrat Light" panose="020B0604020202020204" charset="0"/>
      <p:regular r:id="rId25"/>
      <p:bold r:id="rId26"/>
      <p:italic r:id="rId27"/>
      <p:boldItalic r:id="rId28"/>
    </p:embeddedFont>
    <p:embeddedFont>
      <p:font typeface="Montserrat" panose="020B0604020202020204" charset="0"/>
      <p:regular r:id="rId29"/>
      <p:bold r:id="rId30"/>
      <p:italic r:id="rId31"/>
      <p:boldItalic r:id="rId32"/>
    </p:embeddedFont>
    <p:embeddedFont>
      <p:font typeface="Montserrat SemiBold"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68">
          <p15:clr>
            <a:srgbClr val="A4A3A4"/>
          </p15:clr>
        </p15:guide>
        <p15:guide id="2" pos="2880">
          <p15:clr>
            <a:srgbClr val="A4A3A4"/>
          </p15:clr>
        </p15:guide>
        <p15:guide id="3" orient="horz" pos="687">
          <p15:clr>
            <a:srgbClr val="9AA0A6"/>
          </p15:clr>
        </p15:guide>
        <p15:guide id="4" pos="288">
          <p15:clr>
            <a:srgbClr val="9AA0A6"/>
          </p15:clr>
        </p15:guide>
        <p15:guide id="5" orient="horz" pos="3024">
          <p15:clr>
            <a:srgbClr val="9AA0A6"/>
          </p15:clr>
        </p15:guide>
        <p15:guide id="6" pos="5472">
          <p15:clr>
            <a:srgbClr val="9AA0A6"/>
          </p15:clr>
        </p15:guide>
        <p15:guide id="7" orient="horz" pos="762">
          <p15:clr>
            <a:srgbClr val="9AA0A6"/>
          </p15:clr>
        </p15:guide>
        <p15:guide id="8" pos="2817">
          <p15:clr>
            <a:srgbClr val="9AA0A6"/>
          </p15:clr>
        </p15:guide>
        <p15:guide id="9" pos="360">
          <p15:clr>
            <a:srgbClr val="9AA0A6"/>
          </p15:clr>
        </p15:guide>
        <p15:guide id="10" orient="horz" pos="1172">
          <p15:clr>
            <a:srgbClr val="9AA0A6"/>
          </p15:clr>
        </p15:guide>
        <p15:guide id="11" pos="4191">
          <p15:clr>
            <a:srgbClr val="9AA0A6"/>
          </p15:clr>
        </p15:guide>
        <p15:guide id="12" pos="1657">
          <p15:clr>
            <a:srgbClr val="9AA0A6"/>
          </p15:clr>
        </p15:guide>
        <p15:guide id="13" pos="2957">
          <p15:clr>
            <a:srgbClr val="9AA0A6"/>
          </p15:clr>
        </p15:guide>
        <p15:guide id="14" orient="horz" pos="967">
          <p15:clr>
            <a:srgbClr val="9AA0A6"/>
          </p15:clr>
        </p15:guide>
        <p15:guide id="15" orient="horz" pos="1379">
          <p15:clr>
            <a:srgbClr val="9AA0A6"/>
          </p15:clr>
        </p15:guide>
        <p15:guide id="16" orient="horz" pos="2160">
          <p15:clr>
            <a:srgbClr val="9AA0A6"/>
          </p15:clr>
        </p15:guide>
        <p15:guide id="17" pos="40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2"/>
      </p:cViewPr>
      <p:guideLst>
        <p:guide orient="horz" pos="1668"/>
        <p:guide pos="2880"/>
        <p:guide orient="horz" pos="687"/>
        <p:guide pos="288"/>
        <p:guide orient="horz" pos="3024"/>
        <p:guide pos="5472"/>
        <p:guide orient="horz" pos="762"/>
        <p:guide pos="2817"/>
        <p:guide pos="360"/>
        <p:guide orient="horz" pos="1172"/>
        <p:guide pos="4191"/>
        <p:guide pos="1657"/>
        <p:guide pos="2957"/>
        <p:guide orient="horz" pos="967"/>
        <p:guide orient="horz" pos="1379"/>
        <p:guide orient="horz" pos="2160"/>
        <p:guide pos="409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4" name="Google Shape;164;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8" name="Google Shape;188;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5" name="Google Shape;9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0" name="Google Shape;200;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8" name="Google Shape;12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4" name="Google Shape;13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
        <p:cNvGrpSpPr/>
        <p:nvPr/>
      </p:nvGrpSpPr>
      <p:grpSpPr>
        <a:xfrm>
          <a:off x="0" y="0"/>
          <a:ext cx="0" cy="0"/>
          <a:chOff x="0" y="0"/>
          <a:chExt cx="0" cy="0"/>
        </a:xfrm>
      </p:grpSpPr>
      <p:sp>
        <p:nvSpPr>
          <p:cNvPr id="13" name="Google Shape;13;p2"/>
          <p:cNvSpPr txBox="1">
            <a:spLocks noGrp="1"/>
          </p:cNvSpPr>
          <p:nvPr>
            <p:ph type="title"/>
          </p:nvPr>
        </p:nvSpPr>
        <p:spPr>
          <a:xfrm>
            <a:off x="311700" y="445025"/>
            <a:ext cx="8520600" cy="5727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
          <p:cNvSpPr txBox="1">
            <a:spLocks noGrp="1"/>
          </p:cNvSpPr>
          <p:nvPr>
            <p:ph type="body" idx="1"/>
          </p:nvPr>
        </p:nvSpPr>
        <p:spPr>
          <a:xfrm>
            <a:off x="311700" y="1152475"/>
            <a:ext cx="8520600" cy="3416400"/>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SzPts val="3200"/>
              <a:buChar char="•"/>
              <a:defRPr/>
            </a:lvl1pPr>
            <a:lvl2pPr marL="914400" lvl="1" indent="-406400" algn="l">
              <a:lnSpc>
                <a:spcPct val="100000"/>
              </a:lnSpc>
              <a:spcBef>
                <a:spcPts val="560"/>
              </a:spcBef>
              <a:spcAft>
                <a:spcPts val="0"/>
              </a:spcAft>
              <a:buSzPts val="2800"/>
              <a:buChar char="–"/>
              <a:defRPr/>
            </a:lvl2pPr>
            <a:lvl3pPr marL="1371600" lvl="2" indent="-381000" algn="l">
              <a:lnSpc>
                <a:spcPct val="100000"/>
              </a:lnSpc>
              <a:spcBef>
                <a:spcPts val="480"/>
              </a:spcBef>
              <a:spcAft>
                <a:spcPts val="0"/>
              </a:spcAft>
              <a:buSzPts val="2400"/>
              <a:buChar char="•"/>
              <a:defRPr/>
            </a:lvl3pPr>
            <a:lvl4pPr marL="1828800" lvl="3" indent="-355600" algn="l">
              <a:lnSpc>
                <a:spcPct val="100000"/>
              </a:lnSpc>
              <a:spcBef>
                <a:spcPts val="400"/>
              </a:spcBef>
              <a:spcAft>
                <a:spcPts val="0"/>
              </a:spcAft>
              <a:buSzPts val="2000"/>
              <a:buChar char="–"/>
              <a:defRPr/>
            </a:lvl4pPr>
            <a:lvl5pPr marL="2286000" lvl="4" indent="-355600" algn="l">
              <a:lnSpc>
                <a:spcPct val="100000"/>
              </a:lnSpc>
              <a:spcBef>
                <a:spcPts val="400"/>
              </a:spcBef>
              <a:spcAft>
                <a:spcPts val="0"/>
              </a:spcAft>
              <a:buSzPts val="2000"/>
              <a:buChar char="»"/>
              <a:defRPr/>
            </a:lvl5pPr>
            <a:lvl6pPr marL="2743200" lvl="5" indent="-355600" algn="l">
              <a:lnSpc>
                <a:spcPct val="100000"/>
              </a:lnSpc>
              <a:spcBef>
                <a:spcPts val="400"/>
              </a:spcBef>
              <a:spcAft>
                <a:spcPts val="0"/>
              </a:spcAft>
              <a:buSzPts val="2000"/>
              <a:buChar char="•"/>
              <a:defRPr/>
            </a:lvl6pPr>
            <a:lvl7pPr marL="3200400" lvl="6" indent="-355600" algn="l">
              <a:lnSpc>
                <a:spcPct val="100000"/>
              </a:lnSpc>
              <a:spcBef>
                <a:spcPts val="400"/>
              </a:spcBef>
              <a:spcAft>
                <a:spcPts val="0"/>
              </a:spcAft>
              <a:buSzPts val="2000"/>
              <a:buChar char="•"/>
              <a:defRPr/>
            </a:lvl7pPr>
            <a:lvl8pPr marL="3657600" lvl="7" indent="-355600" algn="l">
              <a:lnSpc>
                <a:spcPct val="100000"/>
              </a:lnSpc>
              <a:spcBef>
                <a:spcPts val="400"/>
              </a:spcBef>
              <a:spcAft>
                <a:spcPts val="0"/>
              </a:spcAft>
              <a:buSzPts val="2000"/>
              <a:buChar char="•"/>
              <a:defRPr/>
            </a:lvl8pPr>
            <a:lvl9pPr marL="4114800" lvl="8" indent="-355600" algn="l">
              <a:lnSpc>
                <a:spcPct val="100000"/>
              </a:lnSpc>
              <a:spcBef>
                <a:spcPts val="400"/>
              </a:spcBef>
              <a:spcAft>
                <a:spcPts val="0"/>
              </a:spcAft>
              <a:buSzPts val="2000"/>
              <a:buChar char="•"/>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67"/>
        <p:cNvGrpSpPr/>
        <p:nvPr/>
      </p:nvGrpSpPr>
      <p:grpSpPr>
        <a:xfrm>
          <a:off x="0" y="0"/>
          <a:ext cx="0" cy="0"/>
          <a:chOff x="0" y="0"/>
          <a:chExt cx="0" cy="0"/>
        </a:xfrm>
      </p:grpSpPr>
      <p:sp>
        <p:nvSpPr>
          <p:cNvPr id="68" name="Google Shape;68;p11"/>
          <p:cNvSpPr txBox="1">
            <a:spLocks noGrp="1"/>
          </p:cNvSpPr>
          <p:nvPr>
            <p:ph type="title"/>
          </p:nvPr>
        </p:nvSpPr>
        <p:spPr>
          <a:xfrm>
            <a:off x="1792288" y="3600450"/>
            <a:ext cx="5486400" cy="4251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2000"/>
              <a:buFont typeface="Arial"/>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11"/>
          <p:cNvSpPr>
            <a:spLocks noGrp="1"/>
          </p:cNvSpPr>
          <p:nvPr>
            <p:ph type="pic" idx="2"/>
          </p:nvPr>
        </p:nvSpPr>
        <p:spPr>
          <a:xfrm>
            <a:off x="1792288" y="459581"/>
            <a:ext cx="5486400" cy="30861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64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100000"/>
              </a:lnSpc>
              <a:spcBef>
                <a:spcPts val="56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100000"/>
              </a:lnSpc>
              <a:spcBef>
                <a:spcPts val="4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0" name="Google Shape;70;p11"/>
          <p:cNvSpPr txBox="1">
            <a:spLocks noGrp="1"/>
          </p:cNvSpPr>
          <p:nvPr>
            <p:ph type="body" idx="1"/>
          </p:nvPr>
        </p:nvSpPr>
        <p:spPr>
          <a:xfrm>
            <a:off x="1792288" y="4025503"/>
            <a:ext cx="5486400" cy="6036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71" name="Google Shape;71;p11"/>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2874750" y="-1217400"/>
            <a:ext cx="3394500" cy="82296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rot="5400000">
            <a:off x="5463750" y="1371628"/>
            <a:ext cx="4388700" cy="20574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13"/>
          <p:cNvSpPr txBox="1">
            <a:spLocks noGrp="1"/>
          </p:cNvSpPr>
          <p:nvPr>
            <p:ph type="body" idx="1"/>
          </p:nvPr>
        </p:nvSpPr>
        <p:spPr>
          <a:xfrm rot="5400000">
            <a:off x="1272750" y="-609572"/>
            <a:ext cx="4388700" cy="60198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3" name="Google Shape;83;p13"/>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13"/>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1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722313" y="3305175"/>
            <a:ext cx="7772400" cy="10215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dk1"/>
              </a:buClr>
              <a:buSzPts val="4000"/>
              <a:buFont typeface="Arial"/>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3"/>
          <p:cNvSpPr txBox="1">
            <a:spLocks noGrp="1"/>
          </p:cNvSpPr>
          <p:nvPr>
            <p:ph type="body" idx="1"/>
          </p:nvPr>
        </p:nvSpPr>
        <p:spPr>
          <a:xfrm>
            <a:off x="722313" y="2180035"/>
            <a:ext cx="7772400" cy="11250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19" name="Google Shape;19;p3"/>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3"/>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2"/>
        <p:cNvGrpSpPr/>
        <p:nvPr/>
      </p:nvGrpSpPr>
      <p:grpSpPr>
        <a:xfrm>
          <a:off x="0" y="0"/>
          <a:ext cx="0" cy="0"/>
          <a:chOff x="0" y="0"/>
          <a:chExt cx="0" cy="0"/>
        </a:xfrm>
      </p:grpSpPr>
      <p:sp>
        <p:nvSpPr>
          <p:cNvPr id="23" name="Google Shape;23;p4"/>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4"/>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5" name="Google Shape;25;p4"/>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4"/>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28"/>
        <p:cNvGrpSpPr/>
        <p:nvPr/>
      </p:nvGrpSpPr>
      <p:grpSpPr>
        <a:xfrm>
          <a:off x="0" y="0"/>
          <a:ext cx="0" cy="0"/>
          <a:chOff x="0" y="0"/>
          <a:chExt cx="0" cy="0"/>
        </a:xfrm>
      </p:grpSpPr>
      <p:sp>
        <p:nvSpPr>
          <p:cNvPr id="29" name="Google Shape;29;p5"/>
          <p:cNvSpPr txBox="1">
            <a:spLocks noGrp="1"/>
          </p:cNvSpPr>
          <p:nvPr>
            <p:ph type="ctrTitle"/>
          </p:nvPr>
        </p:nvSpPr>
        <p:spPr>
          <a:xfrm>
            <a:off x="685800" y="1597819"/>
            <a:ext cx="7772400" cy="110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1"/>
          </p:nvPr>
        </p:nvSpPr>
        <p:spPr>
          <a:xfrm>
            <a:off x="1371600" y="2914650"/>
            <a:ext cx="6400800" cy="13146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31" name="Google Shape;31;p5"/>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5"/>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pic>
        <p:nvPicPr>
          <p:cNvPr id="34" name="Google Shape;34;p5"/>
          <p:cNvPicPr preferRelativeResize="0"/>
          <p:nvPr/>
        </p:nvPicPr>
        <p:blipFill rotWithShape="1">
          <a:blip r:embed="rId2">
            <a:alphaModFix/>
          </a:blip>
          <a:srcRect/>
          <a:stretch/>
        </p:blipFill>
        <p:spPr>
          <a:xfrm>
            <a:off x="6470425" y="288700"/>
            <a:ext cx="1550349" cy="4118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457200" y="1200150"/>
            <a:ext cx="4038600" cy="3394500"/>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8" name="Google Shape;38;p6"/>
          <p:cNvSpPr txBox="1">
            <a:spLocks noGrp="1"/>
          </p:cNvSpPr>
          <p:nvPr>
            <p:ph type="body" idx="2"/>
          </p:nvPr>
        </p:nvSpPr>
        <p:spPr>
          <a:xfrm>
            <a:off x="4648200" y="1200150"/>
            <a:ext cx="4038600" cy="3394500"/>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39" name="Google Shape;39;p6"/>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6"/>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42"/>
        <p:cNvGrpSpPr/>
        <p:nvPr/>
      </p:nvGrpSpPr>
      <p:grpSpPr>
        <a:xfrm>
          <a:off x="0" y="0"/>
          <a:ext cx="0" cy="0"/>
          <a:chOff x="0" y="0"/>
          <a:chExt cx="0" cy="0"/>
        </a:xfrm>
      </p:grpSpPr>
      <p:sp>
        <p:nvSpPr>
          <p:cNvPr id="43" name="Google Shape;43;p7"/>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7"/>
          <p:cNvSpPr txBox="1">
            <a:spLocks noGrp="1"/>
          </p:cNvSpPr>
          <p:nvPr>
            <p:ph type="body" idx="1"/>
          </p:nvPr>
        </p:nvSpPr>
        <p:spPr>
          <a:xfrm>
            <a:off x="457200" y="1151335"/>
            <a:ext cx="4040100" cy="4797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2"/>
          </p:nvPr>
        </p:nvSpPr>
        <p:spPr>
          <a:xfrm>
            <a:off x="457200" y="1631156"/>
            <a:ext cx="4040100" cy="2963400"/>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body" idx="3"/>
          </p:nvPr>
        </p:nvSpPr>
        <p:spPr>
          <a:xfrm>
            <a:off x="4645025" y="1151335"/>
            <a:ext cx="4041900" cy="4797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7" name="Google Shape;47;p7"/>
          <p:cNvSpPr txBox="1">
            <a:spLocks noGrp="1"/>
          </p:cNvSpPr>
          <p:nvPr>
            <p:ph type="body" idx="4"/>
          </p:nvPr>
        </p:nvSpPr>
        <p:spPr>
          <a:xfrm>
            <a:off x="4645025" y="1631156"/>
            <a:ext cx="4041900" cy="2963400"/>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8" name="Google Shape;48;p7"/>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7"/>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7"/>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ólo el título" type="titleOnly">
  <p:cSld name="TITLE_ONLY">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8"/>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56"/>
        <p:cNvGrpSpPr/>
        <p:nvPr/>
      </p:nvGrpSpPr>
      <p:grpSpPr>
        <a:xfrm>
          <a:off x="0" y="0"/>
          <a:ext cx="0" cy="0"/>
          <a:chOff x="0" y="0"/>
          <a:chExt cx="0" cy="0"/>
        </a:xfrm>
      </p:grpSpPr>
      <p:sp>
        <p:nvSpPr>
          <p:cNvPr id="57" name="Google Shape;57;p9"/>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9"/>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9"/>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60"/>
        <p:cNvGrpSpPr/>
        <p:nvPr/>
      </p:nvGrpSpPr>
      <p:grpSpPr>
        <a:xfrm>
          <a:off x="0" y="0"/>
          <a:ext cx="0" cy="0"/>
          <a:chOff x="0" y="0"/>
          <a:chExt cx="0" cy="0"/>
        </a:xfrm>
      </p:grpSpPr>
      <p:sp>
        <p:nvSpPr>
          <p:cNvPr id="61" name="Google Shape;61;p10"/>
          <p:cNvSpPr txBox="1">
            <a:spLocks noGrp="1"/>
          </p:cNvSpPr>
          <p:nvPr>
            <p:ph type="title"/>
          </p:nvPr>
        </p:nvSpPr>
        <p:spPr>
          <a:xfrm>
            <a:off x="457200" y="204788"/>
            <a:ext cx="3008400" cy="8715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2000"/>
              <a:buFont typeface="Arial"/>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0"/>
          <p:cNvSpPr txBox="1">
            <a:spLocks noGrp="1"/>
          </p:cNvSpPr>
          <p:nvPr>
            <p:ph type="body" idx="1"/>
          </p:nvPr>
        </p:nvSpPr>
        <p:spPr>
          <a:xfrm>
            <a:off x="3575050" y="204788"/>
            <a:ext cx="5111700" cy="4389900"/>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63" name="Google Shape;63;p10"/>
          <p:cNvSpPr txBox="1">
            <a:spLocks noGrp="1"/>
          </p:cNvSpPr>
          <p:nvPr>
            <p:ph type="body" idx="2"/>
          </p:nvPr>
        </p:nvSpPr>
        <p:spPr>
          <a:xfrm>
            <a:off x="457200" y="1076325"/>
            <a:ext cx="3008400" cy="35184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4" name="Google Shape;64;p10"/>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0"/>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0"/>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 descr="PPT-2.jpg"/>
          <p:cNvPicPr preferRelativeResize="0"/>
          <p:nvPr/>
        </p:nvPicPr>
        <p:blipFill rotWithShape="1">
          <a:blip r:embed="rId14">
            <a:alphaModFix/>
          </a:blip>
          <a:srcRect/>
          <a:stretch/>
        </p:blipFill>
        <p:spPr>
          <a:xfrm>
            <a:off x="1063050" y="0"/>
            <a:ext cx="6858000" cy="918557"/>
          </a:xfrm>
          <a:prstGeom prst="rect">
            <a:avLst/>
          </a:prstGeom>
          <a:noFill/>
          <a:ln>
            <a:noFill/>
          </a:ln>
        </p:spPr>
      </p:pic>
      <p:sp>
        <p:nvSpPr>
          <p:cNvPr id="7" name="Google Shape;7;p1"/>
          <p:cNvSpPr txBox="1">
            <a:spLocks noGrp="1"/>
          </p:cNvSpPr>
          <p:nvPr>
            <p:ph type="title"/>
          </p:nvPr>
        </p:nvSpPr>
        <p:spPr>
          <a:xfrm>
            <a:off x="457200" y="1091573"/>
            <a:ext cx="8069700" cy="4746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chemeClr val="dk1"/>
              </a:buClr>
              <a:buSzPts val="4400"/>
              <a:buFont typeface="Montserrat Light"/>
              <a:buNone/>
              <a:defRPr sz="4400" b="0" i="0" u="none" strike="noStrike" cap="none">
                <a:solidFill>
                  <a:schemeClr val="dk1"/>
                </a:solidFill>
                <a:latin typeface="Montserrat Light"/>
                <a:ea typeface="Montserrat Light"/>
                <a:cs typeface="Montserrat Light"/>
                <a:sym typeface="Montserrat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
          <p:cNvSpPr txBox="1">
            <a:spLocks noGrp="1"/>
          </p:cNvSpPr>
          <p:nvPr>
            <p:ph type="body" idx="1"/>
          </p:nvPr>
        </p:nvSpPr>
        <p:spPr>
          <a:xfrm>
            <a:off x="457200" y="1200150"/>
            <a:ext cx="8229600" cy="3394500"/>
          </a:xfrm>
          <a:prstGeom prst="rect">
            <a:avLst/>
          </a:prstGeom>
          <a:noFill/>
          <a:ln>
            <a:noFill/>
          </a:ln>
        </p:spPr>
        <p:txBody>
          <a:bodyPr spcFirstLastPara="1" wrap="square" lIns="91425" tIns="45700" rIns="91425" bIns="45700" anchor="t" anchorCtr="0">
            <a:no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dt" idx="10"/>
          </p:nvPr>
        </p:nvSpPr>
        <p:spPr>
          <a:xfrm>
            <a:off x="457200" y="4767263"/>
            <a:ext cx="2133600" cy="2739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 name="Google Shape;10;p1"/>
          <p:cNvSpPr txBox="1">
            <a:spLocks noGrp="1"/>
          </p:cNvSpPr>
          <p:nvPr>
            <p:ph type="ftr" idx="11"/>
          </p:nvPr>
        </p:nvSpPr>
        <p:spPr>
          <a:xfrm>
            <a:off x="3124200" y="4767263"/>
            <a:ext cx="2895600" cy="2739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1" name="Google Shape;11;p1"/>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arxiv.org/search/q-bio?searchtype=author&amp;query=Capistran,+M+A"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arxiv.org/search/q-bio?searchtype=author&amp;query=Christen,+J+A" TargetMode="External"/><Relationship Id="rId4" Type="http://schemas.openxmlformats.org/officeDocument/2006/relationships/hyperlink" Target="https://arxiv.org/search/q-bio?searchtype=author&amp;query=Capella,+A"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14"/>
          <p:cNvPicPr preferRelativeResize="0"/>
          <p:nvPr/>
        </p:nvPicPr>
        <p:blipFill rotWithShape="1">
          <a:blip r:embed="rId3">
            <a:alphaModFix/>
          </a:blip>
          <a:srcRect/>
          <a:stretch/>
        </p:blipFill>
        <p:spPr>
          <a:xfrm>
            <a:off x="0" y="874925"/>
            <a:ext cx="9144000" cy="4268575"/>
          </a:xfrm>
          <a:prstGeom prst="rect">
            <a:avLst/>
          </a:prstGeom>
          <a:noFill/>
          <a:ln>
            <a:noFill/>
          </a:ln>
          <a:effectLst>
            <a:outerShdw blurRad="57150" dist="19050" dir="5400000" algn="bl" rotWithShape="0">
              <a:srgbClr val="000000">
                <a:alpha val="49803"/>
              </a:srgbClr>
            </a:outerShdw>
          </a:effectLst>
        </p:spPr>
      </p:pic>
      <p:cxnSp>
        <p:nvCxnSpPr>
          <p:cNvPr id="91" name="Google Shape;91;p14"/>
          <p:cNvCxnSpPr/>
          <p:nvPr/>
        </p:nvCxnSpPr>
        <p:spPr>
          <a:xfrm>
            <a:off x="773000" y="762275"/>
            <a:ext cx="0" cy="756300"/>
          </a:xfrm>
          <a:prstGeom prst="straightConnector1">
            <a:avLst/>
          </a:prstGeom>
          <a:noFill/>
          <a:ln w="9525" cap="flat" cmpd="sng">
            <a:solidFill>
              <a:srgbClr val="FFFFFF"/>
            </a:solidFill>
            <a:prstDash val="solid"/>
            <a:round/>
            <a:headEnd type="none" w="sm" len="sm"/>
            <a:tailEnd type="none" w="sm" len="sm"/>
          </a:ln>
        </p:spPr>
      </p:cxnSp>
      <p:sp>
        <p:nvSpPr>
          <p:cNvPr id="92" name="Google Shape;92;p14"/>
          <p:cNvSpPr txBox="1"/>
          <p:nvPr/>
        </p:nvSpPr>
        <p:spPr>
          <a:xfrm>
            <a:off x="816825" y="1736550"/>
            <a:ext cx="7211400" cy="16704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3600"/>
              <a:buFont typeface="Arial"/>
              <a:buNone/>
            </a:pPr>
            <a:r>
              <a:rPr lang="en" sz="3600" b="0" i="0" u="none" strike="noStrike" cap="none">
                <a:solidFill>
                  <a:srgbClr val="990000"/>
                </a:solidFill>
                <a:latin typeface="Montserrat Light"/>
                <a:ea typeface="Montserrat Light"/>
                <a:cs typeface="Montserrat Light"/>
                <a:sym typeface="Montserrat Light"/>
              </a:rPr>
              <a:t>Tiempo de atención hospitalaria ante Covid-19 </a:t>
            </a:r>
            <a:endParaRPr sz="3600" b="0" i="0" u="none" strike="noStrike" cap="none">
              <a:solidFill>
                <a:srgbClr val="990000"/>
              </a:solidFill>
              <a:latin typeface="Montserrat Light"/>
              <a:ea typeface="Montserrat Light"/>
              <a:cs typeface="Montserrat Light"/>
              <a:sym typeface="Montserrat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p23"/>
          <p:cNvPicPr preferRelativeResize="0"/>
          <p:nvPr/>
        </p:nvPicPr>
        <p:blipFill rotWithShape="1">
          <a:blip r:embed="rId3">
            <a:alphaModFix/>
          </a:blip>
          <a:srcRect t="9" b="9"/>
          <a:stretch/>
        </p:blipFill>
        <p:spPr>
          <a:xfrm>
            <a:off x="3163838" y="835713"/>
            <a:ext cx="5980170" cy="4306819"/>
          </a:xfrm>
          <a:prstGeom prst="rect">
            <a:avLst/>
          </a:prstGeom>
          <a:noFill/>
          <a:ln w="9525" cap="flat" cmpd="sng">
            <a:solidFill>
              <a:srgbClr val="B7B7B7"/>
            </a:solidFill>
            <a:prstDash val="solid"/>
            <a:round/>
            <a:headEnd type="none" w="sm" len="sm"/>
            <a:tailEnd type="none" w="sm" len="sm"/>
          </a:ln>
        </p:spPr>
      </p:pic>
      <p:sp>
        <p:nvSpPr>
          <p:cNvPr id="143" name="Google Shape;143;p23"/>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Representa e</a:t>
            </a:r>
            <a:r>
              <a:rPr lang="en" sz="1100" b="0" i="0" u="none" strike="noStrike" cap="none">
                <a:solidFill>
                  <a:schemeClr val="dk1"/>
                </a:solidFill>
                <a:latin typeface="Montserrat"/>
                <a:ea typeface="Montserrat"/>
                <a:cs typeface="Montserrat"/>
                <a:sym typeface="Montserrat"/>
              </a:rPr>
              <a:t>l número de días entre el ingreso de un paciente positivo a COVID a una unidad de salud</a:t>
            </a:r>
            <a:r>
              <a:rPr lang="en" sz="1100" b="1" i="0" u="none" strike="noStrike" cap="none">
                <a:solidFill>
                  <a:schemeClr val="dk1"/>
                </a:solidFill>
                <a:latin typeface="Montserrat"/>
                <a:ea typeface="Montserrat"/>
                <a:cs typeface="Montserrat"/>
                <a:sym typeface="Montserrat"/>
              </a:rPr>
              <a:t> </a:t>
            </a:r>
            <a:r>
              <a:rPr lang="en" sz="1100" b="0" i="0" u="none" strike="noStrike" cap="none">
                <a:solidFill>
                  <a:schemeClr val="dk1"/>
                </a:solidFill>
                <a:latin typeface="Montserrat"/>
                <a:ea typeface="Montserrat"/>
                <a:cs typeface="Montserrat"/>
                <a:sym typeface="Montserrat"/>
              </a:rPr>
              <a:t>y la fecha en que es dado de alta.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lang="en" sz="1100" b="0" i="0" u="none" strike="noStrike" cap="none">
                <a:solidFill>
                  <a:schemeClr val="dk1"/>
                </a:solidFill>
                <a:latin typeface="Montserrat"/>
                <a:ea typeface="Montserrat"/>
                <a:cs typeface="Montserrat"/>
                <a:sym typeface="Montserrat"/>
              </a:rPr>
              <a:t>ermite cuantificar el</a:t>
            </a:r>
            <a:r>
              <a:rPr lang="en" sz="1100">
                <a:solidFill>
                  <a:schemeClr val="dk1"/>
                </a:solidFill>
                <a:latin typeface="Montserrat"/>
                <a:ea typeface="Montserrat"/>
                <a:cs typeface="Montserrat"/>
                <a:sym typeface="Montserrat"/>
              </a:rPr>
              <a:t> tiempo </a:t>
            </a:r>
            <a:r>
              <a:rPr lang="en" sz="1100" b="0" i="0" u="none" strike="noStrike" cap="none">
                <a:solidFill>
                  <a:schemeClr val="dk1"/>
                </a:solidFill>
                <a:latin typeface="Montserrat"/>
                <a:ea typeface="Montserrat"/>
                <a:cs typeface="Montserrat"/>
                <a:sym typeface="Montserrat"/>
              </a:rPr>
              <a:t>promedio de estancia </a:t>
            </a:r>
            <a:r>
              <a:rPr lang="en" sz="1100">
                <a:solidFill>
                  <a:schemeClr val="dk1"/>
                </a:solidFill>
                <a:latin typeface="Montserrat"/>
                <a:ea typeface="Montserrat"/>
                <a:cs typeface="Montserrat"/>
                <a:sym typeface="Montserrat"/>
              </a:rPr>
              <a:t>de</a:t>
            </a:r>
            <a:r>
              <a:rPr lang="en" sz="1100" b="0" i="0" u="none" strike="noStrike" cap="none">
                <a:solidFill>
                  <a:schemeClr val="dk1"/>
                </a:solidFill>
                <a:latin typeface="Montserrat"/>
                <a:ea typeface="Montserrat"/>
                <a:cs typeface="Montserrat"/>
                <a:sym typeface="Montserrat"/>
              </a:rPr>
              <a:t> los pacientes COVID hospitalizados.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00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0000"/>
              </a:highlight>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4"/>
          <p:cNvPicPr preferRelativeResize="0"/>
          <p:nvPr/>
        </p:nvPicPr>
        <p:blipFill rotWithShape="1">
          <a:blip r:embed="rId3">
            <a:alphaModFix/>
          </a:blip>
          <a:srcRect t="9" b="9"/>
          <a:stretch/>
        </p:blipFill>
        <p:spPr>
          <a:xfrm>
            <a:off x="3163838" y="835713"/>
            <a:ext cx="5980170" cy="4306819"/>
          </a:xfrm>
          <a:prstGeom prst="rect">
            <a:avLst/>
          </a:prstGeom>
          <a:noFill/>
          <a:ln w="9525" cap="flat" cmpd="sng">
            <a:solidFill>
              <a:srgbClr val="B7B7B7"/>
            </a:solidFill>
            <a:prstDash val="solid"/>
            <a:round/>
            <a:headEnd type="none" w="sm" len="sm"/>
            <a:tailEnd type="none" w="sm" len="sm"/>
          </a:ln>
        </p:spPr>
      </p:pic>
      <p:sp>
        <p:nvSpPr>
          <p:cNvPr id="149" name="Google Shape;149;p24"/>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3 - </a:t>
            </a:r>
            <a:r>
              <a:rPr lang="en" sz="1200">
                <a:solidFill>
                  <a:schemeClr val="dk1"/>
                </a:solidFill>
                <a:latin typeface="Montserrat Light"/>
                <a:ea typeface="Montserrat Light"/>
                <a:cs typeface="Montserrat Light"/>
                <a:sym typeface="Montserrat Light"/>
              </a:rPr>
              <a:t>PERIODO DE ATENCIÓN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Representa el número de días entre el ingreso de un paciente positivo a COVID a una unidad de salud</a:t>
            </a:r>
            <a:r>
              <a:rPr lang="en" sz="1100" b="1">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y la fecha en que es dado de alta.</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de los pacientes COVID hospitalizados.</a:t>
            </a: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pic>
        <p:nvPicPr>
          <p:cNvPr id="154" name="Google Shape;154;p25"/>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55" name="Google Shape;155;p25"/>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lang="en" sz="1100" b="0" i="0" u="none" strike="noStrike" cap="none">
                <a:solidFill>
                  <a:schemeClr val="dk1"/>
                </a:solidFill>
                <a:latin typeface="Montserrat"/>
                <a:ea typeface="Montserrat"/>
                <a:cs typeface="Montserrat"/>
                <a:sym typeface="Montserrat"/>
              </a:rPr>
              <a:t>ermite cuantificar el </a:t>
            </a:r>
            <a:r>
              <a:rPr lang="en" sz="1100">
                <a:solidFill>
                  <a:schemeClr val="dk1"/>
                </a:solidFill>
                <a:latin typeface="Montserrat"/>
                <a:ea typeface="Montserrat"/>
                <a:cs typeface="Montserrat"/>
                <a:sym typeface="Montserrat"/>
              </a:rPr>
              <a:t>tiempo</a:t>
            </a:r>
            <a:r>
              <a:rPr lang="en" sz="1100" b="0" i="0" u="none" strike="noStrike" cap="none">
                <a:solidFill>
                  <a:schemeClr val="dk1"/>
                </a:solidFill>
                <a:latin typeface="Montserrat"/>
                <a:ea typeface="Montserrat"/>
                <a:cs typeface="Montserrat"/>
                <a:sym typeface="Montserrat"/>
              </a:rPr>
              <a:t> promedio de estancia hospitalaria de los pacientes COVID que fallecen.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Esta variable puede estar relacionada con </a:t>
            </a:r>
            <a:r>
              <a:rPr lang="en" sz="1100">
                <a:solidFill>
                  <a:schemeClr val="dk1"/>
                </a:solidFill>
                <a:latin typeface="Montserrat"/>
                <a:ea typeface="Montserrat"/>
                <a:cs typeface="Montserrat"/>
                <a:sym typeface="Montserrat"/>
              </a:rPr>
              <a:t>características como </a:t>
            </a:r>
            <a:r>
              <a:rPr lang="en" sz="1100" b="0" i="0" u="none" strike="noStrike" cap="none">
                <a:solidFill>
                  <a:schemeClr val="dk1"/>
                </a:solidFill>
                <a:latin typeface="Montserrat"/>
                <a:ea typeface="Montserrat"/>
                <a:cs typeface="Montserrat"/>
                <a:sym typeface="Montserrat"/>
              </a:rPr>
              <a:t>el estado de salud del paciente</a:t>
            </a:r>
            <a:r>
              <a:rPr lang="en" sz="1100">
                <a:solidFill>
                  <a:schemeClr val="dk1"/>
                </a:solidFill>
                <a:latin typeface="Montserrat"/>
                <a:ea typeface="Montserrat"/>
                <a:cs typeface="Montserrat"/>
                <a:sym typeface="Montserrat"/>
              </a:rPr>
              <a:t>, </a:t>
            </a:r>
            <a:r>
              <a:rPr lang="en" sz="1100" b="0" i="0" u="none" strike="noStrike" cap="none">
                <a:solidFill>
                  <a:schemeClr val="dk1"/>
                </a:solidFill>
                <a:latin typeface="Montserrat"/>
                <a:ea typeface="Montserrat"/>
                <a:cs typeface="Montserrat"/>
                <a:sym typeface="Montserrat"/>
              </a:rPr>
              <a:t>accesibilidad </a:t>
            </a:r>
            <a:r>
              <a:rPr lang="en" sz="1100">
                <a:solidFill>
                  <a:schemeClr val="dk1"/>
                </a:solidFill>
                <a:latin typeface="Montserrat"/>
                <a:ea typeface="Montserrat"/>
                <a:cs typeface="Montserrat"/>
                <a:sym typeface="Montserrat"/>
              </a:rPr>
              <a:t>e</a:t>
            </a:r>
            <a:r>
              <a:rPr lang="en" sz="1100" b="0" i="0" u="none" strike="noStrike" cap="none">
                <a:solidFill>
                  <a:schemeClr val="dk1"/>
                </a:solidFill>
                <a:latin typeface="Montserrat"/>
                <a:ea typeface="Montserrat"/>
                <a:cs typeface="Montserrat"/>
                <a:sym typeface="Montserrat"/>
              </a:rPr>
              <a:t>  infraestructur</a:t>
            </a:r>
            <a:r>
              <a:rPr lang="en" sz="1100">
                <a:solidFill>
                  <a:schemeClr val="dk1"/>
                </a:solidFill>
                <a:latin typeface="Montserrat"/>
                <a:ea typeface="Montserrat"/>
                <a:cs typeface="Montserrat"/>
                <a:sym typeface="Montserrat"/>
              </a:rPr>
              <a:t>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26"/>
          <p:cNvPicPr preferRelativeResize="0"/>
          <p:nvPr/>
        </p:nvPicPr>
        <p:blipFill rotWithShape="1">
          <a:blip r:embed="rId3">
            <a:alphaModFix/>
          </a:blip>
          <a:srcRect t="9" b="9"/>
          <a:stretch/>
        </p:blipFill>
        <p:spPr>
          <a:xfrm>
            <a:off x="3163838" y="836675"/>
            <a:ext cx="5980170" cy="4306819"/>
          </a:xfrm>
          <a:prstGeom prst="rect">
            <a:avLst/>
          </a:prstGeom>
          <a:noFill/>
          <a:ln w="9525" cap="flat" cmpd="sng">
            <a:solidFill>
              <a:srgbClr val="B7B7B7"/>
            </a:solidFill>
            <a:prstDash val="solid"/>
            <a:round/>
            <a:headEnd type="none" w="sm" len="sm"/>
            <a:tailEnd type="none" w="sm" len="sm"/>
          </a:ln>
        </p:spPr>
      </p:pic>
      <p:sp>
        <p:nvSpPr>
          <p:cNvPr id="161" name="Google Shape;161;p26"/>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4 - </a:t>
            </a:r>
            <a:r>
              <a:rPr lang="en" sz="1200">
                <a:solidFill>
                  <a:schemeClr val="dk1"/>
                </a:solidFill>
                <a:latin typeface="Montserrat Light"/>
                <a:ea typeface="Montserrat Light"/>
                <a:cs typeface="Montserrat Light"/>
                <a:sym typeface="Montserrat Light"/>
              </a:rPr>
              <a:t>PERIODO DE ATENCIÓN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el número de días entre el ingreso de un paciente positivo a COVID a una unidad de salud y la fecha de su defunción.</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el tiempo promedio de estancia hospitalaria de los pacientes COVID que fallecen.</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variable puede estar relacionada con características como el estado de salud del paciente, accesibilidad e  infraestructura.</a:t>
            </a: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Google Shape;166;p27"/>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67" name="Google Shape;167;p27"/>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Esta medida permite cuantificar la velocidad </a:t>
            </a:r>
            <a:r>
              <a:rPr lang="en" sz="1100">
                <a:solidFill>
                  <a:schemeClr val="dk1"/>
                </a:solidFill>
                <a:latin typeface="Montserrat"/>
                <a:ea typeface="Montserrat"/>
                <a:cs typeface="Montserrat"/>
                <a:sym typeface="Montserrat"/>
              </a:rPr>
              <a:t>en la </a:t>
            </a:r>
            <a:r>
              <a:rPr lang="en" sz="1100" b="0" i="0" u="none" strike="noStrike" cap="none">
                <a:solidFill>
                  <a:schemeClr val="dk1"/>
                </a:solidFill>
                <a:latin typeface="Montserrat"/>
                <a:ea typeface="Montserrat"/>
                <a:cs typeface="Montserrat"/>
                <a:sym typeface="Montserrat"/>
              </a:rPr>
              <a:t>obtención de resultados en las unidades de salud que atienden pacientes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los resultados se confirmaron después de </a:t>
            </a:r>
            <a:r>
              <a:rPr lang="en" sz="1000">
                <a:solidFill>
                  <a:schemeClr val="dk1"/>
                </a:solidFill>
                <a:latin typeface="Montserrat"/>
                <a:ea typeface="Montserrat"/>
                <a:cs typeface="Montserrat"/>
                <a:sym typeface="Montserrat"/>
              </a:rPr>
              <a:t>la </a:t>
            </a:r>
            <a:r>
              <a:rPr lang="en" sz="1000" b="0" i="0" u="none" strike="noStrike" cap="none">
                <a:solidFill>
                  <a:schemeClr val="dk1"/>
                </a:solidFill>
                <a:latin typeface="Montserrat"/>
                <a:ea typeface="Montserrat"/>
                <a:cs typeface="Montserrat"/>
                <a:sym typeface="Montserrat"/>
              </a:rPr>
              <a:t>alta hospitalaria.</a:t>
            </a:r>
            <a:endParaRPr sz="10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72" name="Google Shape;172;p28"/>
          <p:cNvPicPr preferRelativeResize="0"/>
          <p:nvPr/>
        </p:nvPicPr>
        <p:blipFill rotWithShape="1">
          <a:blip r:embed="rId3">
            <a:alphaModFix/>
          </a:blip>
          <a:srcRect t="9" b="9"/>
          <a:stretch/>
        </p:blipFill>
        <p:spPr>
          <a:xfrm>
            <a:off x="3163838" y="836675"/>
            <a:ext cx="5980170" cy="4306819"/>
          </a:xfrm>
          <a:prstGeom prst="rect">
            <a:avLst/>
          </a:prstGeom>
          <a:noFill/>
          <a:ln w="9525" cap="flat" cmpd="sng">
            <a:solidFill>
              <a:srgbClr val="B7B7B7"/>
            </a:solidFill>
            <a:prstDash val="solid"/>
            <a:round/>
            <a:headEnd type="none" w="sm" len="sm"/>
            <a:tailEnd type="none" w="sm" len="sm"/>
          </a:ln>
        </p:spPr>
      </p:pic>
      <p:sp>
        <p:nvSpPr>
          <p:cNvPr id="173" name="Google Shape;173;p28"/>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5 - </a:t>
            </a:r>
            <a:r>
              <a:rPr lang="en" sz="1200">
                <a:solidFill>
                  <a:schemeClr val="dk1"/>
                </a:solidFill>
                <a:latin typeface="Montserrat Light"/>
                <a:ea typeface="Montserrat Light"/>
                <a:cs typeface="Montserrat Light"/>
                <a:sym typeface="Montserrat Light"/>
              </a:rPr>
              <a:t>ENTREGA DE RESULTADOS RECUPERADOS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en la obtención de resultados en las unidades de salud que atienden pacientes COVID.</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la infraestructura hospitalaria, la cantidad de personal y la distribución de recursos.</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después de la alta hospitalaria.</a:t>
            </a: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9"/>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79" name="Google Shape;179;p29"/>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a:t>
            </a:r>
            <a:r>
              <a:rPr lang="en" sz="1200" b="0" i="0" u="none" strike="noStrike" cap="none">
                <a:solidFill>
                  <a:schemeClr val="dk1"/>
                </a:solidFill>
                <a:latin typeface="Montserrat Light"/>
                <a:ea typeface="Montserrat Light"/>
                <a:cs typeface="Montserrat Light"/>
                <a:sym typeface="Montserrat Light"/>
              </a:rPr>
              <a:t>DEFUNCI</a:t>
            </a:r>
            <a:r>
              <a:rPr lang="en" sz="1200">
                <a:solidFill>
                  <a:schemeClr val="dk1"/>
                </a:solidFill>
                <a:latin typeface="Montserrat Light"/>
                <a:ea typeface="Montserrat Light"/>
                <a:cs typeface="Montserrat Light"/>
                <a:sym typeface="Montserrat Light"/>
              </a:rPr>
              <a:t>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los valores negativos en esta variable indican que el resultado se </a:t>
            </a:r>
            <a:r>
              <a:rPr lang="en" sz="1000">
                <a:solidFill>
                  <a:schemeClr val="dk1"/>
                </a:solidFill>
                <a:latin typeface="Montserrat"/>
                <a:ea typeface="Montserrat"/>
                <a:cs typeface="Montserrat"/>
                <a:sym typeface="Montserrat"/>
              </a:rPr>
              <a:t>confirmó</a:t>
            </a:r>
            <a:r>
              <a:rPr lang="en" sz="1000" b="0" i="0" u="none" strike="noStrike" cap="none">
                <a:solidFill>
                  <a:schemeClr val="dk1"/>
                </a:solidFill>
                <a:latin typeface="Montserrat"/>
                <a:ea typeface="Montserrat"/>
                <a:cs typeface="Montserrat"/>
                <a:sym typeface="Montserrat"/>
              </a:rPr>
              <a:t> después del fallecimiento del paciente.</a:t>
            </a:r>
            <a:endParaRPr sz="1000" b="0" i="0" u="none" strike="noStrike" cap="none">
              <a:solidFill>
                <a:schemeClr val="dk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0"/>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85" name="Google Shape;185;p30"/>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6 - </a:t>
            </a:r>
            <a:r>
              <a:rPr lang="en" sz="1200">
                <a:solidFill>
                  <a:schemeClr val="dk1"/>
                </a:solidFill>
                <a:latin typeface="Montserrat Light"/>
                <a:ea typeface="Montserrat Light"/>
                <a:cs typeface="Montserrat Light"/>
                <a:sym typeface="Montserrat Light"/>
              </a:rPr>
              <a:t>ENTREGA DE RESULTADOS DEFUNCIONES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Esta medida permite cuantificar la velocidad de obtención de resultados en las unidades de salud que atienden pacientes COVID que fallecieron.</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Algunos de los aspectos que podrían  influir en esta variable son: el estado de salud del paciente en conjunto con la infraestructura en las unidades médicas, la cantidad de personal y la distribución de recursos.</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rgbClr val="FFFF00"/>
              </a:highlight>
              <a:latin typeface="Montserrat"/>
              <a:ea typeface="Montserrat"/>
              <a:cs typeface="Montserrat"/>
              <a:sym typeface="Montserrat"/>
            </a:endParaRPr>
          </a:p>
          <a:p>
            <a:pPr marL="0" lvl="0" indent="0" algn="l" rtl="0">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el resultado se confirmó después del fallecimiento del paciente.</a:t>
            </a:r>
            <a:endParaRPr sz="1100">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1"/>
          <p:cNvSpPr txBox="1">
            <a:spLocks noGrp="1"/>
          </p:cNvSpPr>
          <p:nvPr>
            <p:ph type="body" idx="1"/>
          </p:nvPr>
        </p:nvSpPr>
        <p:spPr>
          <a:xfrm>
            <a:off x="311700" y="1152475"/>
            <a:ext cx="8542500" cy="3416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endParaRPr sz="1900">
              <a:latin typeface="Montserrat"/>
              <a:ea typeface="Montserrat"/>
              <a:cs typeface="Montserrat"/>
              <a:sym typeface="Montserrat"/>
            </a:endParaRPr>
          </a:p>
          <a:p>
            <a:pPr marL="0" lvl="0" indent="0" algn="l" rtl="0">
              <a:lnSpc>
                <a:spcPct val="115000"/>
              </a:lnSpc>
              <a:spcBef>
                <a:spcPts val="0"/>
              </a:spcBef>
              <a:spcAft>
                <a:spcPts val="0"/>
              </a:spcAft>
              <a:buClr>
                <a:schemeClr val="dk1"/>
              </a:buClr>
              <a:buSzPts val="1100"/>
              <a:buFont typeface="Arial"/>
              <a:buNone/>
            </a:pPr>
            <a:endParaRPr sz="1900">
              <a:latin typeface="Montserrat"/>
              <a:ea typeface="Montserrat"/>
              <a:cs typeface="Montserrat"/>
              <a:sym typeface="Montserrat"/>
            </a:endParaRPr>
          </a:p>
          <a:p>
            <a:pPr marL="0" lvl="0" indent="0" algn="l" rtl="0">
              <a:lnSpc>
                <a:spcPct val="115000"/>
              </a:lnSpc>
              <a:spcBef>
                <a:spcPts val="1200"/>
              </a:spcBef>
              <a:spcAft>
                <a:spcPts val="0"/>
              </a:spcAft>
              <a:buSzPts val="3200"/>
              <a:buNone/>
            </a:pPr>
            <a:r>
              <a:rPr lang="en" sz="1100">
                <a:latin typeface="Montserrat"/>
                <a:ea typeface="Montserrat"/>
                <a:cs typeface="Montserrat"/>
                <a:sym typeface="Montserrat"/>
              </a:rPr>
              <a:t>Esta sección se enfoca en la visualización de la respuesta hospitalaria por medio de cuatro mapas, dos representan el valor acumulado y dos la dinámica por semana epidemiológica. </a:t>
            </a:r>
            <a:endParaRPr sz="1100">
              <a:latin typeface="Montserrat"/>
              <a:ea typeface="Montserrat"/>
              <a:cs typeface="Montserrat"/>
              <a:sym typeface="Montserrat"/>
            </a:endParaRPr>
          </a:p>
          <a:p>
            <a:pPr marL="0" lvl="0" indent="0" algn="l" rtl="0">
              <a:lnSpc>
                <a:spcPct val="115000"/>
              </a:lnSpc>
              <a:spcBef>
                <a:spcPts val="1200"/>
              </a:spcBef>
              <a:spcAft>
                <a:spcPts val="0"/>
              </a:spcAft>
              <a:buSzPts val="3200"/>
              <a:buNone/>
            </a:pPr>
            <a:r>
              <a:rPr lang="en" sz="1100">
                <a:latin typeface="Montserrat"/>
                <a:ea typeface="Montserrat"/>
                <a:cs typeface="Montserrat"/>
                <a:sym typeface="Montserrat"/>
              </a:rPr>
              <a:t>Se visualiza el tiempo promedio entre fecha de ingreso y resultado de personas:</a:t>
            </a:r>
            <a:endParaRPr sz="1100">
              <a:latin typeface="Montserrat"/>
              <a:ea typeface="Montserrat"/>
              <a:cs typeface="Montserrat"/>
              <a:sym typeface="Montserrat"/>
            </a:endParaRPr>
          </a:p>
          <a:p>
            <a:pPr marL="457200" lvl="0" indent="-298450" algn="l" rtl="0">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No hospitalizadas (datos acumulados)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No hospitalizadas (por semana epidemiológica)</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(datos acumulados)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Hospitalizadas (por semana epidemiológica)</a:t>
            </a:r>
            <a:endParaRPr sz="1100">
              <a:latin typeface="Montserrat"/>
              <a:ea typeface="Montserrat"/>
              <a:cs typeface="Montserrat"/>
              <a:sym typeface="Montserrat"/>
            </a:endParaRPr>
          </a:p>
          <a:p>
            <a:pPr marL="0" lvl="0" indent="0" algn="l" rtl="0">
              <a:lnSpc>
                <a:spcPct val="115000"/>
              </a:lnSpc>
              <a:spcBef>
                <a:spcPts val="1200"/>
              </a:spcBef>
              <a:spcAft>
                <a:spcPts val="0"/>
              </a:spcAft>
              <a:buSzPts val="3200"/>
              <a:buNone/>
            </a:pPr>
            <a:endParaRPr sz="1100">
              <a:latin typeface="Montserrat"/>
              <a:ea typeface="Montserrat"/>
              <a:cs typeface="Montserrat"/>
              <a:sym typeface="Montserrat"/>
            </a:endParaRPr>
          </a:p>
          <a:p>
            <a:pPr marL="0" lvl="0" indent="0" algn="l" rtl="0">
              <a:lnSpc>
                <a:spcPct val="100000"/>
              </a:lnSpc>
              <a:spcBef>
                <a:spcPts val="1200"/>
              </a:spcBef>
              <a:spcAft>
                <a:spcPts val="0"/>
              </a:spcAft>
              <a:buSzPts val="3200"/>
              <a:buNone/>
            </a:pPr>
            <a:endParaRPr/>
          </a:p>
        </p:txBody>
      </p:sp>
      <p:sp>
        <p:nvSpPr>
          <p:cNvPr id="191" name="Google Shape;191;p31"/>
          <p:cNvSpPr txBox="1"/>
          <p:nvPr/>
        </p:nvSpPr>
        <p:spPr>
          <a:xfrm>
            <a:off x="233800" y="1119725"/>
            <a:ext cx="8620500" cy="399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en" sz="2600" i="0" u="none" strike="noStrike" cap="none">
                <a:latin typeface="Montserrat"/>
                <a:ea typeface="Montserrat"/>
                <a:cs typeface="Montserrat"/>
                <a:sym typeface="Montserrat"/>
              </a:rPr>
              <a:t>Resultados - Parte II</a:t>
            </a:r>
            <a:endParaRPr sz="2600" i="0" u="none" strike="noStrike" cap="none">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32"/>
          <p:cNvPicPr preferRelativeResize="0"/>
          <p:nvPr/>
        </p:nvPicPr>
        <p:blipFill rotWithShape="1">
          <a:blip r:embed="rId3">
            <a:alphaModFix/>
          </a:blip>
          <a:srcRect t="9" b="9"/>
          <a:stretch/>
        </p:blipFill>
        <p:spPr>
          <a:xfrm>
            <a:off x="3163825" y="836550"/>
            <a:ext cx="5980170" cy="4306819"/>
          </a:xfrm>
          <a:prstGeom prst="rect">
            <a:avLst/>
          </a:prstGeom>
          <a:noFill/>
          <a:ln w="9525" cap="flat" cmpd="sng">
            <a:solidFill>
              <a:srgbClr val="B7B7B7"/>
            </a:solidFill>
            <a:prstDash val="solid"/>
            <a:round/>
            <a:headEnd type="none" w="sm" len="sm"/>
            <a:tailEnd type="none" w="sm" len="sm"/>
          </a:ln>
        </p:spPr>
      </p:pic>
      <p:sp>
        <p:nvSpPr>
          <p:cNvPr id="197" name="Google Shape;197;p32"/>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RESPUESTA HOSPITALARIA AMBULATORIOS </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(Personas positivas a COVID-19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no hospitalizadas)</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980000"/>
                </a:solidFill>
                <a:latin typeface="Montserrat SemiBold"/>
                <a:ea typeface="Montserrat SemiBold"/>
                <a:cs typeface="Montserrat SemiBold"/>
                <a:sym typeface="Montserrat SemiBold"/>
              </a:rPr>
              <a:t>Datos acumulados</a:t>
            </a:r>
            <a:r>
              <a:rPr lang="en" sz="1000" b="0" i="0" u="none" strike="noStrike" cap="none">
                <a:solidFill>
                  <a:schemeClr val="dk1"/>
                </a:solidFill>
                <a:latin typeface="Montserrat SemiBold"/>
                <a:ea typeface="Montserrat SemiBold"/>
                <a:cs typeface="Montserrat SemiBold"/>
                <a:sym typeface="Montserrat SemiBold"/>
              </a:rPr>
              <a:t> </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b="0" i="0" u="none" strike="noStrike" cap="none">
                <a:solidFill>
                  <a:schemeClr val="dk1"/>
                </a:solidFill>
                <a:latin typeface="Montserrat"/>
                <a:ea typeface="Montserrat"/>
                <a:cs typeface="Montserrat"/>
                <a:sym typeface="Montserrat"/>
              </a:rPr>
              <a:t>Es calculada mediante el número de días entre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lang="en" sz="1100" b="0" i="0" u="none" strike="noStrike" cap="none">
                <a:solidFill>
                  <a:schemeClr val="dk1"/>
                </a:solidFill>
                <a:latin typeface="Montserrat"/>
                <a:ea typeface="Montserrat"/>
                <a:cs typeface="Montserrat"/>
                <a:sym typeface="Montserrat"/>
              </a:rPr>
              <a:t>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a:t>
            </a:r>
            <a:r>
              <a:rPr lang="en" sz="1100" b="0" i="0" u="none" strike="noStrike" cap="none">
                <a:solidFill>
                  <a:schemeClr val="dk1"/>
                </a:solidFill>
                <a:latin typeface="Montserrat"/>
                <a:ea typeface="Montserrat"/>
                <a:cs typeface="Montserrat"/>
                <a:sym typeface="Montserrat"/>
              </a:rPr>
              <a:t>ermite cuantificar la respuesta hospitalaria en pacientes ambulatorios.</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a:t>
            </a:r>
            <a:r>
              <a:rPr lang="en" sz="1000">
                <a:solidFill>
                  <a:schemeClr val="dk1"/>
                </a:solidFill>
                <a:latin typeface="Montserrat"/>
                <a:ea typeface="Montserrat"/>
                <a:cs typeface="Montserrat"/>
                <a:sym typeface="Montserrat"/>
              </a:rPr>
              <a:t>L</a:t>
            </a:r>
            <a:r>
              <a:rPr lang="en" sz="1000" b="0" i="0" u="none" strike="noStrike" cap="none">
                <a:solidFill>
                  <a:schemeClr val="dk1"/>
                </a:solidFill>
                <a:latin typeface="Montserrat"/>
                <a:ea typeface="Montserrat"/>
                <a:cs typeface="Montserrat"/>
                <a:sym typeface="Montserrat"/>
              </a:rPr>
              <a:t>os valores negativos en esta variable indican que los resultado</a:t>
            </a:r>
            <a:r>
              <a:rPr lang="en" sz="1000">
                <a:solidFill>
                  <a:schemeClr val="dk1"/>
                </a:solidFill>
                <a:latin typeface="Montserrat"/>
                <a:ea typeface="Montserrat"/>
                <a:cs typeface="Montserrat"/>
                <a:sym typeface="Montserrat"/>
              </a:rPr>
              <a:t>s se obtuvieron </a:t>
            </a:r>
            <a:r>
              <a:rPr lang="en" sz="1000" b="0" i="0" u="none" strike="noStrike" cap="none">
                <a:solidFill>
                  <a:schemeClr val="dk1"/>
                </a:solidFill>
                <a:latin typeface="Montserrat"/>
                <a:ea typeface="Montserrat"/>
                <a:cs typeface="Montserrat"/>
                <a:sym typeface="Montserrat"/>
              </a:rPr>
              <a:t>antes de ingresar a la unidad de salud.</a:t>
            </a:r>
            <a:endParaRPr sz="10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body" idx="1"/>
          </p:nvPr>
        </p:nvSpPr>
        <p:spPr>
          <a:xfrm>
            <a:off x="156325" y="632475"/>
            <a:ext cx="8668800" cy="42687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2600">
                <a:latin typeface="Montserrat"/>
                <a:ea typeface="Montserrat"/>
                <a:cs typeface="Montserrat"/>
                <a:sym typeface="Montserrat"/>
              </a:rPr>
              <a:t>Introducción</a:t>
            </a:r>
            <a:endParaRPr sz="1100">
              <a:latin typeface="Montserrat"/>
              <a:ea typeface="Montserrat"/>
              <a:cs typeface="Montserrat"/>
              <a:sym typeface="Montserrat"/>
            </a:endParaRPr>
          </a:p>
          <a:p>
            <a:pPr marL="0" lvl="0" indent="0" algn="l" rtl="0">
              <a:lnSpc>
                <a:spcPct val="115000"/>
              </a:lnSpc>
              <a:spcBef>
                <a:spcPts val="300"/>
              </a:spcBef>
              <a:spcAft>
                <a:spcPts val="0"/>
              </a:spcAft>
              <a:buSzPts val="3200"/>
              <a:buNone/>
            </a:pPr>
            <a:r>
              <a:rPr lang="en" sz="1100">
                <a:latin typeface="Montserrat"/>
                <a:ea typeface="Montserrat"/>
                <a:cs typeface="Montserrat"/>
                <a:sym typeface="Montserrat"/>
              </a:rPr>
              <a:t>La velocidad de respuesta del personal médico, al igual que las capacidades de atención hospitalaria e infraestructura, influyen en la dinámica de la propagación del virus SARS-CoV-2 así como la probabilidad de complicaciones en pacientes; que a su vez conlleven a un aumento en el requerimiento de cuidados intensivos y la saturación de las capacidades hospitalarias </a:t>
            </a:r>
            <a:r>
              <a:rPr lang="en" sz="1100" baseline="30000">
                <a:latin typeface="Montserrat"/>
                <a:ea typeface="Montserrat"/>
                <a:cs typeface="Montserrat"/>
                <a:sym typeface="Montserrat"/>
              </a:rPr>
              <a:t>1, 2</a:t>
            </a:r>
            <a:r>
              <a:rPr lang="en" sz="1100">
                <a:latin typeface="Montserrat"/>
                <a:ea typeface="Montserrat"/>
                <a:cs typeface="Montserrat"/>
                <a:sym typeface="Montserrat"/>
              </a:rPr>
              <a:t>. Por lo tanto, identificar tiempos de atención hospitalaria, la accesibilidad y la respuesta en las unidades de salud que atienden pacientes COVID-19, son de gran utilidad para evaluar el impacto en los municipios. Este material sirve como apoyo en la toma de decisiones y diseño de estrategias encaminadas a la administración de recursos hospitalarios como personal médico, número de camas, número de camas en cuidados intensivos, respiradores, entre otros. Los resultados se dividen en dos partes: I) se presentan seis grupos de mapas evaluando los datos acumulados, y II) se muestran los resultados de pacientes ambulatorios y hospitalizados. </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6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2600">
                <a:latin typeface="Montserrat"/>
                <a:ea typeface="Montserrat"/>
                <a:cs typeface="Montserrat"/>
                <a:sym typeface="Montserrat"/>
              </a:rPr>
              <a:t>Objetivo</a:t>
            </a:r>
            <a:endParaRPr sz="2600">
              <a:latin typeface="Montserrat"/>
              <a:ea typeface="Montserrat"/>
              <a:cs typeface="Montserrat"/>
              <a:sym typeface="Montserrat"/>
            </a:endParaRPr>
          </a:p>
          <a:p>
            <a:pPr marL="0" lvl="0" indent="0" algn="l" rtl="0">
              <a:lnSpc>
                <a:spcPct val="115000"/>
              </a:lnSpc>
              <a:spcBef>
                <a:spcPts val="300"/>
              </a:spcBef>
              <a:spcAft>
                <a:spcPts val="0"/>
              </a:spcAft>
              <a:buSzPts val="3200"/>
              <a:buNone/>
            </a:pPr>
            <a:r>
              <a:rPr lang="en" sz="1100">
                <a:solidFill>
                  <a:srgbClr val="000000"/>
                </a:solidFill>
                <a:latin typeface="Montserrat"/>
                <a:ea typeface="Montserrat"/>
                <a:cs typeface="Montserrat"/>
                <a:sym typeface="Montserrat"/>
              </a:rPr>
              <a:t>Generar indicadores a nivel municipal (con base en la </a:t>
            </a:r>
            <a:r>
              <a:rPr lang="en" sz="1100">
                <a:latin typeface="Montserrat"/>
                <a:ea typeface="Montserrat"/>
                <a:cs typeface="Montserrat"/>
                <a:sym typeface="Montserrat"/>
              </a:rPr>
              <a:t>residencia del paciente)</a:t>
            </a:r>
            <a:r>
              <a:rPr lang="en" sz="1100">
                <a:solidFill>
                  <a:srgbClr val="000000"/>
                </a:solidFill>
                <a:latin typeface="Montserrat"/>
                <a:ea typeface="Montserrat"/>
                <a:cs typeface="Montserrat"/>
                <a:sym typeface="Montserrat"/>
              </a:rPr>
              <a:t> que permitan cuantificar tiempos de atención hospitalaria que reciben las personas con síntomas de COVID-19. Dichos indicadores son relativos a las siguientes características: accesibilidad al hospital, entrega de resultados y período de atención.</a:t>
            </a:r>
            <a:endParaRPr sz="1100">
              <a:solidFill>
                <a:srgbClr val="000000"/>
              </a:solidFill>
              <a:latin typeface="Montserrat"/>
              <a:ea typeface="Montserrat"/>
              <a:cs typeface="Montserrat"/>
              <a:sym typeface="Montserrat"/>
            </a:endParaRPr>
          </a:p>
          <a:p>
            <a:pPr marL="0" lvl="0" indent="0" algn="l" rtl="0">
              <a:lnSpc>
                <a:spcPct val="115000"/>
              </a:lnSpc>
              <a:spcBef>
                <a:spcPts val="300"/>
              </a:spcBef>
              <a:spcAft>
                <a:spcPts val="0"/>
              </a:spcAft>
              <a:buSzPts val="3200"/>
              <a:buNone/>
            </a:pPr>
            <a:endParaRPr sz="1100">
              <a:solidFill>
                <a:srgbClr val="000000"/>
              </a:solidFill>
              <a:latin typeface="Montserrat"/>
              <a:ea typeface="Montserrat"/>
              <a:cs typeface="Montserrat"/>
              <a:sym typeface="Montserrat"/>
            </a:endParaRPr>
          </a:p>
          <a:p>
            <a:pPr marL="457200" lvl="0" indent="-260350" algn="l" rtl="0">
              <a:lnSpc>
                <a:spcPct val="80000"/>
              </a:lnSpc>
              <a:spcBef>
                <a:spcPts val="300"/>
              </a:spcBef>
              <a:spcAft>
                <a:spcPts val="0"/>
              </a:spcAft>
              <a:buClr>
                <a:srgbClr val="000000"/>
              </a:buClr>
              <a:buSzPts val="500"/>
              <a:buFont typeface="Montserrat"/>
              <a:buAutoNum type="arabicPeriod"/>
            </a:pPr>
            <a:r>
              <a:rPr lang="en" sz="500">
                <a:solidFill>
                  <a:srgbClr val="000000"/>
                </a:solidFill>
                <a:latin typeface="Montserrat"/>
                <a:ea typeface="Montserrat"/>
                <a:cs typeface="Montserrat"/>
                <a:sym typeface="Montserrat"/>
              </a:rPr>
              <a:t>Peiffer-Smadja, N., Lucet, J. C., Bendjelloul, G., Bouadma, L., Gerard, S., Choquet, C., ... &amp; Descamps, D. (2020). Challenges and issues about organizing a hospital to respond to the COVID-19 outbreak: experience from a French reference centre. </a:t>
            </a:r>
            <a:r>
              <a:rPr lang="en" sz="500" i="1">
                <a:solidFill>
                  <a:srgbClr val="000000"/>
                </a:solidFill>
                <a:latin typeface="Montserrat"/>
                <a:ea typeface="Montserrat"/>
                <a:cs typeface="Montserrat"/>
                <a:sym typeface="Montserrat"/>
              </a:rPr>
              <a:t>Clinical Microbiology and Infection</a:t>
            </a:r>
            <a:r>
              <a:rPr lang="en" sz="500">
                <a:solidFill>
                  <a:srgbClr val="000000"/>
                </a:solidFill>
                <a:latin typeface="Montserrat"/>
                <a:ea typeface="Montserrat"/>
                <a:cs typeface="Montserrat"/>
                <a:sym typeface="Montserrat"/>
              </a:rPr>
              <a:t>, </a:t>
            </a:r>
            <a:r>
              <a:rPr lang="en" sz="500" i="1">
                <a:solidFill>
                  <a:srgbClr val="000000"/>
                </a:solidFill>
                <a:latin typeface="Montserrat"/>
                <a:ea typeface="Montserrat"/>
                <a:cs typeface="Montserrat"/>
                <a:sym typeface="Montserrat"/>
              </a:rPr>
              <a:t>26</a:t>
            </a:r>
            <a:r>
              <a:rPr lang="en" sz="500">
                <a:solidFill>
                  <a:srgbClr val="000000"/>
                </a:solidFill>
                <a:latin typeface="Montserrat"/>
                <a:ea typeface="Montserrat"/>
                <a:cs typeface="Montserrat"/>
                <a:sym typeface="Montserrat"/>
              </a:rPr>
              <a:t>(6), 669-672.</a:t>
            </a:r>
            <a:endParaRPr sz="500">
              <a:solidFill>
                <a:srgbClr val="000000"/>
              </a:solidFill>
              <a:latin typeface="Montserrat"/>
              <a:ea typeface="Montserrat"/>
              <a:cs typeface="Montserrat"/>
              <a:sym typeface="Montserrat"/>
            </a:endParaRPr>
          </a:p>
          <a:p>
            <a:pPr marL="457200" lvl="0" indent="-266700" algn="l" rtl="0">
              <a:lnSpc>
                <a:spcPct val="80000"/>
              </a:lnSpc>
              <a:spcBef>
                <a:spcPts val="300"/>
              </a:spcBef>
              <a:spcAft>
                <a:spcPts val="0"/>
              </a:spcAft>
              <a:buClr>
                <a:srgbClr val="000000"/>
              </a:buClr>
              <a:buSzPts val="600"/>
              <a:buFont typeface="Montserrat"/>
              <a:buAutoNum type="arabicPeriod"/>
            </a:pPr>
            <a:r>
              <a:rPr lang="en" sz="500">
                <a:solidFill>
                  <a:srgbClr val="000000"/>
                </a:solidFill>
                <a:latin typeface="Montserrat"/>
                <a:ea typeface="Montserrat"/>
                <a:cs typeface="Montserrat"/>
                <a:sym typeface="Montserrat"/>
              </a:rPr>
              <a:t>Phua, J., Weng, L., Ling, L., Egi, M., Lim, C. M., Divatia, J. V., ... &amp; Nishimura, M. (2020). Intensive care management of coronavirus disease 2019 (COVID-19): challenges and recommendations. </a:t>
            </a:r>
            <a:r>
              <a:rPr lang="en" sz="500" i="1">
                <a:solidFill>
                  <a:srgbClr val="000000"/>
                </a:solidFill>
                <a:latin typeface="Montserrat"/>
                <a:ea typeface="Montserrat"/>
                <a:cs typeface="Montserrat"/>
                <a:sym typeface="Montserrat"/>
              </a:rPr>
              <a:t>The Lancet Respiratory Medicine</a:t>
            </a:r>
            <a:r>
              <a:rPr lang="en" sz="900">
                <a:solidFill>
                  <a:srgbClr val="000000"/>
                </a:solidFill>
              </a:rPr>
              <a:t>.</a:t>
            </a:r>
            <a:endParaRPr sz="900">
              <a:solidFill>
                <a:srgbClr val="000000"/>
              </a:solidFill>
            </a:endParaRPr>
          </a:p>
          <a:p>
            <a:pPr marL="0" lvl="0" indent="0" algn="l" rtl="0">
              <a:lnSpc>
                <a:spcPct val="115000"/>
              </a:lnSpc>
              <a:spcBef>
                <a:spcPts val="300"/>
              </a:spcBef>
              <a:spcAft>
                <a:spcPts val="300"/>
              </a:spcAft>
              <a:buSzPts val="3200"/>
              <a:buNone/>
            </a:pPr>
            <a:endParaRPr sz="600">
              <a:solidFill>
                <a:srgbClr val="222222"/>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Google Shape;202;p33"/>
          <p:cNvPicPr preferRelativeResize="0"/>
          <p:nvPr/>
        </p:nvPicPr>
        <p:blipFill rotWithShape="1">
          <a:blip r:embed="rId3">
            <a:alphaModFix/>
          </a:blip>
          <a:srcRect l="19" r="19"/>
          <a:stretch/>
        </p:blipFill>
        <p:spPr>
          <a:xfrm>
            <a:off x="3163821" y="836675"/>
            <a:ext cx="5980177" cy="4306824"/>
          </a:xfrm>
          <a:prstGeom prst="rect">
            <a:avLst/>
          </a:prstGeom>
          <a:noFill/>
          <a:ln w="9525" cap="flat" cmpd="sng">
            <a:solidFill>
              <a:srgbClr val="B7B7B7"/>
            </a:solidFill>
            <a:prstDash val="solid"/>
            <a:round/>
            <a:headEnd type="none" w="sm" len="sm"/>
            <a:tailEnd type="none" w="sm" len="sm"/>
          </a:ln>
        </p:spPr>
      </p:pic>
      <p:sp>
        <p:nvSpPr>
          <p:cNvPr id="203" name="Google Shape;203;p33"/>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RESPUESTA HOSPITALARIA AMBULATORIOS </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(Personas positivas a COVID-19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no hospitalizadas)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98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980000"/>
                </a:solidFill>
                <a:latin typeface="Montserrat SemiBold"/>
                <a:ea typeface="Montserrat SemiBold"/>
                <a:cs typeface="Montserrat SemiBold"/>
                <a:sym typeface="Montserrat SemiBold"/>
              </a:rPr>
              <a:t>Datos por semana epidemiológica</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Se representa la dinámica s</a:t>
            </a:r>
            <a:r>
              <a:rPr lang="en" sz="1100" b="0" i="0" u="none" strike="noStrike" cap="none">
                <a:solidFill>
                  <a:schemeClr val="dk1"/>
                </a:solidFill>
                <a:latin typeface="Montserrat"/>
                <a:ea typeface="Montserrat"/>
                <a:cs typeface="Montserrat"/>
                <a:sym typeface="Montserrat"/>
              </a:rPr>
              <a:t>emanal</a:t>
            </a:r>
            <a:r>
              <a:rPr lang="en" sz="1100">
                <a:solidFill>
                  <a:schemeClr val="dk1"/>
                </a:solidFill>
                <a:latin typeface="Montserrat"/>
                <a:ea typeface="Montserrat"/>
                <a:cs typeface="Montserrat"/>
                <a:sym typeface="Montserrat"/>
              </a:rPr>
              <a:t> de la respuesta hospitalaria calculada a partir de</a:t>
            </a:r>
            <a:r>
              <a:rPr lang="en" sz="1100" b="0" i="0" u="none" strike="noStrike" cap="none">
                <a:solidFill>
                  <a:schemeClr val="dk1"/>
                </a:solidFill>
                <a:latin typeface="Montserrat"/>
                <a:ea typeface="Montserrat"/>
                <a:cs typeface="Montserrat"/>
                <a:sym typeface="Montserrat"/>
              </a:rPr>
              <a:t> la fecha de ingreso de un paciente ambulatorio a una unidad médica y la fecha en que se </a:t>
            </a:r>
            <a:r>
              <a:rPr lang="en" sz="1100">
                <a:solidFill>
                  <a:schemeClr val="dk1"/>
                </a:solidFill>
                <a:latin typeface="Montserrat"/>
                <a:ea typeface="Montserrat"/>
                <a:cs typeface="Montserrat"/>
                <a:sym typeface="Montserrat"/>
              </a:rPr>
              <a:t>confirma</a:t>
            </a:r>
            <a:r>
              <a:rPr lang="en" sz="1100" b="0" i="0" u="none" strike="noStrike" cap="none">
                <a:solidFill>
                  <a:schemeClr val="dk1"/>
                </a:solidFill>
                <a:latin typeface="Montserrat"/>
                <a:ea typeface="Montserrat"/>
                <a:cs typeface="Montserrat"/>
                <a:sym typeface="Montserrat"/>
              </a:rPr>
              <a:t>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P</a:t>
            </a:r>
            <a:r>
              <a:rPr lang="en" sz="1100" b="0" i="0" u="none" strike="noStrike" cap="none">
                <a:solidFill>
                  <a:schemeClr val="dk1"/>
                </a:solidFill>
                <a:latin typeface="Montserrat"/>
                <a:ea typeface="Montserrat"/>
                <a:cs typeface="Montserrat"/>
                <a:sym typeface="Montserrat"/>
              </a:rPr>
              <a:t>ermite </a:t>
            </a:r>
            <a:r>
              <a:rPr lang="en" sz="1100">
                <a:solidFill>
                  <a:schemeClr val="dk1"/>
                </a:solidFill>
                <a:latin typeface="Montserrat"/>
                <a:ea typeface="Montserrat"/>
                <a:cs typeface="Montserrat"/>
                <a:sym typeface="Montserrat"/>
              </a:rPr>
              <a:t>visualizar</a:t>
            </a:r>
            <a:r>
              <a:rPr lang="en" sz="1100" b="0" i="0" u="none" strike="noStrike" cap="non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la evolución</a:t>
            </a:r>
            <a:r>
              <a:rPr lang="en" sz="1100" b="0" i="0" u="none" strike="noStrike" cap="none">
                <a:solidFill>
                  <a:schemeClr val="dk1"/>
                </a:solidFill>
                <a:latin typeface="Montserrat"/>
                <a:ea typeface="Montserrat"/>
                <a:cs typeface="Montserrat"/>
                <a:sym typeface="Montserrat"/>
              </a:rPr>
              <a:t> </a:t>
            </a:r>
            <a:r>
              <a:rPr lang="en" sz="1100">
                <a:solidFill>
                  <a:schemeClr val="dk1"/>
                </a:solidFill>
                <a:latin typeface="Montserrat"/>
                <a:ea typeface="Montserrat"/>
                <a:cs typeface="Montserrat"/>
                <a:sym typeface="Montserrat"/>
              </a:rPr>
              <a:t>de </a:t>
            </a:r>
            <a:r>
              <a:rPr lang="en" sz="1100" b="0" i="0" u="none" strike="noStrike" cap="none">
                <a:solidFill>
                  <a:schemeClr val="dk1"/>
                </a:solidFill>
                <a:latin typeface="Montserrat"/>
                <a:ea typeface="Montserrat"/>
                <a:cs typeface="Montserrat"/>
                <a:sym typeface="Montserrat"/>
              </a:rPr>
              <a:t>la respuesta hospitalaria </a:t>
            </a:r>
            <a:r>
              <a:rPr lang="en" sz="1100">
                <a:solidFill>
                  <a:schemeClr val="dk1"/>
                </a:solidFill>
                <a:latin typeface="Montserrat"/>
                <a:ea typeface="Montserrat"/>
                <a:cs typeface="Montserrat"/>
                <a:sym typeface="Montserrat"/>
              </a:rPr>
              <a:t>con respecto a </a:t>
            </a:r>
            <a:r>
              <a:rPr lang="en" sz="1100" b="0" i="0" u="none" strike="noStrike" cap="none">
                <a:solidFill>
                  <a:schemeClr val="dk1"/>
                </a:solidFill>
                <a:latin typeface="Montserrat"/>
                <a:ea typeface="Montserrat"/>
                <a:cs typeface="Montserrat"/>
                <a:sym typeface="Montserrat"/>
              </a:rPr>
              <a:t>p</a:t>
            </a:r>
            <a:r>
              <a:rPr lang="en" sz="1100">
                <a:solidFill>
                  <a:schemeClr val="dk1"/>
                </a:solidFill>
                <a:latin typeface="Montserrat"/>
                <a:ea typeface="Montserrat"/>
                <a:cs typeface="Montserrat"/>
                <a:sym typeface="Montserrat"/>
              </a:rPr>
              <a:t>ersonas ambulatorias </a:t>
            </a:r>
            <a:r>
              <a:rPr lang="en" sz="1100" b="0" i="0" u="none" strike="noStrike" cap="none">
                <a:solidFill>
                  <a:schemeClr val="dk1"/>
                </a:solidFill>
                <a:latin typeface="Montserrat"/>
                <a:ea typeface="Montserrat"/>
                <a:cs typeface="Montserrat"/>
                <a:sym typeface="Montserrat"/>
              </a:rPr>
              <a:t>durante la pandemia.</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chemeClr val="dk1"/>
              </a:solidFill>
              <a:highlight>
                <a:srgbClr val="FFFF00"/>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800"/>
              <a:buFont typeface="Arial"/>
              <a:buNone/>
            </a:pPr>
            <a:endParaRPr sz="8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800"/>
              <a:buFont typeface="Arial"/>
              <a:buNone/>
            </a:pPr>
            <a:endParaRPr sz="8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a:ea typeface="Montserrat"/>
                <a:cs typeface="Montserrat"/>
                <a:sym typeface="Montserrat"/>
              </a:rPr>
              <a:t>Nota: Se omiten las dos semanas más recientes debido al atraso en el registro de los datos</a:t>
            </a:r>
            <a:endParaRPr sz="1300" b="0" i="0" u="none" strike="noStrike" cap="none">
              <a:solidFill>
                <a:schemeClr val="dk1"/>
              </a:solidFill>
              <a:highlight>
                <a:srgbClr val="FFFF00"/>
              </a:highlight>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pic>
        <p:nvPicPr>
          <p:cNvPr id="208" name="Google Shape;208;p34"/>
          <p:cNvPicPr preferRelativeResize="0"/>
          <p:nvPr/>
        </p:nvPicPr>
        <p:blipFill rotWithShape="1">
          <a:blip r:embed="rId3">
            <a:alphaModFix/>
          </a:blip>
          <a:srcRect t="9" b="9"/>
          <a:stretch/>
        </p:blipFill>
        <p:spPr>
          <a:xfrm>
            <a:off x="3163825" y="836550"/>
            <a:ext cx="5980170" cy="4306819"/>
          </a:xfrm>
          <a:prstGeom prst="rect">
            <a:avLst/>
          </a:prstGeom>
          <a:noFill/>
          <a:ln w="9525" cap="flat" cmpd="sng">
            <a:solidFill>
              <a:srgbClr val="B7B7B7"/>
            </a:solidFill>
            <a:prstDash val="solid"/>
            <a:round/>
            <a:headEnd type="none" w="sm" len="sm"/>
            <a:tailEnd type="none" w="sm" len="sm"/>
          </a:ln>
        </p:spPr>
      </p:pic>
      <p:sp>
        <p:nvSpPr>
          <p:cNvPr id="209" name="Google Shape;209;p34"/>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RESPUESTA HOSPITALARIA </a:t>
            </a:r>
            <a:br>
              <a:rPr lang="en" sz="1200" b="0" i="0" u="none" strike="noStrike" cap="none">
                <a:solidFill>
                  <a:schemeClr val="dk1"/>
                </a:solidFill>
                <a:latin typeface="Montserrat Light"/>
                <a:ea typeface="Montserrat Light"/>
                <a:cs typeface="Montserrat Light"/>
                <a:sym typeface="Montserrat Light"/>
              </a:rPr>
            </a:br>
            <a:r>
              <a:rPr lang="en" sz="1200" b="0" i="0" u="none" strike="noStrike" cap="none">
                <a:solidFill>
                  <a:schemeClr val="dk1"/>
                </a:solidFill>
                <a:latin typeface="Montserrat Light"/>
                <a:ea typeface="Montserrat Light"/>
                <a:cs typeface="Montserrat Light"/>
                <a:sym typeface="Montserrat Light"/>
              </a:rPr>
              <a:t>NO AMBULATORIOS</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(Personas positivas a COVID-19 </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hospitalizadas)</a:t>
            </a:r>
            <a:endParaRPr sz="1000" b="0" i="0" u="none" strike="noStrike" cap="none">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a:solidFill>
                <a:schemeClr val="dk1"/>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980000"/>
                </a:solidFill>
                <a:latin typeface="Montserrat SemiBold"/>
                <a:ea typeface="Montserrat SemiBold"/>
                <a:cs typeface="Montserrat SemiBold"/>
                <a:sym typeface="Montserrat SemiBold"/>
              </a:rPr>
              <a:t>Datos acumulados</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calculada mediante el número de días entre la fecha de ingreso de un paciente hospitalizado a una unidad médica y la fecha en que se confirma el resultado de la prueba COVID.</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Permite cuantificar la respuesta hospitalaria en pacientes hospitalizados. </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obtuvieron antes de ingresar a la unidad de salud.</a:t>
            </a:r>
            <a:endParaRPr sz="10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pic>
        <p:nvPicPr>
          <p:cNvPr id="214" name="Google Shape;214;p35"/>
          <p:cNvPicPr preferRelativeResize="0"/>
          <p:nvPr/>
        </p:nvPicPr>
        <p:blipFill rotWithShape="1">
          <a:blip r:embed="rId3">
            <a:alphaModFix/>
          </a:blip>
          <a:srcRect l="19" r="19"/>
          <a:stretch/>
        </p:blipFill>
        <p:spPr>
          <a:xfrm>
            <a:off x="3163825" y="836675"/>
            <a:ext cx="5980175" cy="4306824"/>
          </a:xfrm>
          <a:prstGeom prst="rect">
            <a:avLst/>
          </a:prstGeom>
          <a:noFill/>
          <a:ln w="9525" cap="flat" cmpd="sng">
            <a:solidFill>
              <a:srgbClr val="B7B7B7"/>
            </a:solidFill>
            <a:prstDash val="solid"/>
            <a:round/>
            <a:headEnd type="none" w="sm" len="sm"/>
            <a:tailEnd type="none" w="sm" len="sm"/>
          </a:ln>
        </p:spPr>
      </p:pic>
      <p:sp>
        <p:nvSpPr>
          <p:cNvPr id="215" name="Google Shape;215;p35"/>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lvl="0">
              <a:buSzPts val="1200"/>
            </a:pPr>
            <a:r>
              <a:rPr lang="es-ES" sz="1200">
                <a:latin typeface="Montserrat Light" panose="00000400000000000000"/>
                <a:ea typeface="Montserrat Light" panose="00000400000000000000"/>
                <a:cs typeface="Montserrat Light" panose="00000400000000000000"/>
                <a:sym typeface="Montserrat Light" panose="00000400000000000000"/>
              </a:rPr>
              <a:t>RESPUESTA HOSPITALARIA </a:t>
            </a:r>
            <a:br>
              <a:rPr lang="es-ES" sz="1200">
                <a:latin typeface="Montserrat Light" panose="00000400000000000000"/>
                <a:ea typeface="Montserrat Light" panose="00000400000000000000"/>
                <a:cs typeface="Montserrat Light" panose="00000400000000000000"/>
                <a:sym typeface="Montserrat Light" panose="00000400000000000000"/>
              </a:rPr>
            </a:br>
            <a:r>
              <a:rPr lang="es-ES" sz="1200">
                <a:latin typeface="Montserrat Light" panose="00000400000000000000"/>
                <a:ea typeface="Montserrat Light" panose="00000400000000000000"/>
                <a:cs typeface="Montserrat Light" panose="00000400000000000000"/>
                <a:sym typeface="Montserrat Light" panose="00000400000000000000"/>
              </a:rPr>
              <a:t>NO AMBULATORIOS</a:t>
            </a:r>
          </a:p>
          <a:p>
            <a:pPr lvl="0">
              <a:buSzPts val="1000"/>
            </a:pPr>
            <a:r>
              <a:rPr lang="es-ES" sz="1000">
                <a:latin typeface="Montserrat SemiBold" panose="00000700000000000000"/>
                <a:ea typeface="Montserrat SemiBold" panose="00000700000000000000"/>
                <a:cs typeface="Montserrat SemiBold" panose="00000700000000000000"/>
                <a:sym typeface="Montserrat SemiBold" panose="00000700000000000000"/>
              </a:rPr>
              <a:t>(Personas positivas a COVID-19</a:t>
            </a:r>
            <a:r>
              <a:rPr lang="es-ES" altLang="en-GB" sz="1000">
                <a:latin typeface="Montserrat SemiBold" panose="00000700000000000000"/>
                <a:ea typeface="Montserrat SemiBold" panose="00000700000000000000"/>
                <a:cs typeface="Montserrat SemiBold" panose="00000700000000000000"/>
                <a:sym typeface="Montserrat SemiBold" panose="00000700000000000000"/>
              </a:rPr>
              <a:t> </a:t>
            </a:r>
            <a:r>
              <a:rPr lang="es-ES" sz="1000">
                <a:latin typeface="Montserrat SemiBold" panose="00000700000000000000"/>
                <a:ea typeface="Montserrat SemiBold" panose="00000700000000000000"/>
                <a:cs typeface="Montserrat SemiBold" panose="00000700000000000000"/>
                <a:sym typeface="Montserrat SemiBold" panose="00000700000000000000"/>
              </a:rPr>
              <a:t>hospitalizadas)</a:t>
            </a:r>
            <a:endParaRPr lang="es-ES" sz="1200">
              <a:latin typeface="Montserrat Light" panose="00000400000000000000"/>
              <a:ea typeface="Montserrat Light" panose="00000400000000000000"/>
              <a:cs typeface="Montserrat Light" panose="00000400000000000000"/>
              <a:sym typeface="Montserrat Light" panose="00000400000000000000"/>
            </a:endParaRPr>
          </a:p>
          <a:p>
            <a:pPr lvl="0">
              <a:buSzPts val="1200"/>
            </a:pPr>
            <a:r>
              <a:rPr lang="es-ES" sz="1000">
                <a:solidFill>
                  <a:srgbClr val="980000"/>
                </a:solidFill>
                <a:latin typeface="Montserrat SemiBold" panose="00000700000000000000"/>
                <a:ea typeface="Montserrat SemiBold" panose="00000700000000000000"/>
                <a:cs typeface="Montserrat SemiBold" panose="00000700000000000000"/>
                <a:sym typeface="Montserrat SemiBold" panose="00000700000000000000"/>
              </a:rPr>
              <a:t>Datos por semana epidemiológica</a:t>
            </a:r>
            <a:endParaRPr lang="es-ES" sz="1200">
              <a:latin typeface="Montserrat Light" panose="00000400000000000000"/>
              <a:ea typeface="Montserrat Light" panose="00000400000000000000"/>
              <a:cs typeface="Montserrat Light" panose="00000400000000000000"/>
              <a:sym typeface="Montserrat Light" panose="00000400000000000000"/>
            </a:endParaRPr>
          </a:p>
          <a:p>
            <a:pPr lvl="0">
              <a:buSzPts val="1000"/>
            </a:pPr>
            <a:endParaRPr lang="es-ES" sz="1000">
              <a:latin typeface="Montserrat SemiBold" panose="00000700000000000000"/>
              <a:ea typeface="Montserrat SemiBold" panose="00000700000000000000"/>
              <a:cs typeface="Montserrat SemiBold" panose="00000700000000000000"/>
              <a:sym typeface="Montserrat SemiBold" panose="00000700000000000000"/>
            </a:endParaRPr>
          </a:p>
          <a:p>
            <a:pPr lvl="0">
              <a:buSzPts val="1100"/>
            </a:pPr>
            <a:r>
              <a:rPr lang="es-ES" sz="1000">
                <a:latin typeface="Montserrat" panose="02000505000000020004"/>
                <a:ea typeface="Montserrat" panose="02000505000000020004"/>
                <a:cs typeface="Montserrat" panose="02000505000000020004"/>
                <a:sym typeface="Montserrat" panose="02000505000000020004"/>
              </a:rPr>
              <a:t>Se representa la dinámica semanal de la respuesta hospitalaria calculada a partir de la fecha de ingreso de un paciente hospitalizado a una unidad médica y la fecha en que se confirma el resultado de la prueba COVID.</a:t>
            </a:r>
          </a:p>
          <a:p>
            <a:pPr lvl="0">
              <a:buSzPts val="1100"/>
            </a:pPr>
            <a:r>
              <a:rPr lang="es-ES" sz="1000">
                <a:latin typeface="Montserrat" panose="02000505000000020004"/>
                <a:ea typeface="Montserrat" panose="02000505000000020004"/>
                <a:cs typeface="Montserrat" panose="02000505000000020004"/>
                <a:sym typeface="Montserrat" panose="02000505000000020004"/>
              </a:rPr>
              <a:t>Permite visualizar la evolución de la respuesta hospitalaria con respecto a personas hospitalizadas durante la pandemia.</a:t>
            </a:r>
          </a:p>
          <a:p>
            <a:pPr lvl="0">
              <a:buSzPts val="1100"/>
            </a:pPr>
            <a:endParaRPr lang="es-ES" sz="1000">
              <a:highlight>
                <a:srgbClr val="FFFF00"/>
              </a:highlight>
              <a:latin typeface="Montserrat" panose="02000505000000020004"/>
              <a:ea typeface="Montserrat" panose="02000505000000020004"/>
              <a:cs typeface="Montserrat" panose="02000505000000020004"/>
              <a:sym typeface="Montserrat" panose="02000505000000020004"/>
            </a:endParaRPr>
          </a:p>
          <a:p>
            <a:pPr lvl="0">
              <a:buSzPts val="800"/>
            </a:pPr>
            <a:r>
              <a:rPr lang="es-ES" sz="900" b="1">
                <a:latin typeface="Montserrat" panose="02000505000000020004"/>
                <a:ea typeface="Montserrat" panose="02000505000000020004"/>
                <a:cs typeface="Montserrat" panose="02000505000000020004"/>
                <a:sym typeface="Montserrat" panose="02000505000000020004"/>
              </a:rPr>
              <a:t>Nota: </a:t>
            </a:r>
            <a:r>
              <a:rPr lang="es-ES" sz="900">
                <a:latin typeface="Montserrat" panose="02000505000000020004"/>
                <a:ea typeface="Montserrat" panose="02000505000000020004"/>
                <a:cs typeface="Montserrat" panose="02000505000000020004"/>
                <a:sym typeface="Montserrat" panose="02000505000000020004"/>
              </a:rPr>
              <a:t>Se omiten las dos semanas más recientes debido al atraso en el registro de los datos</a:t>
            </a:r>
          </a:p>
          <a:p>
            <a:pPr lvl="0">
              <a:buSzPts val="1000"/>
            </a:pPr>
            <a:endParaRPr lang="es-ES" sz="900">
              <a:latin typeface="Montserrat" panose="02000505000000020004"/>
              <a:ea typeface="Montserrat" panose="02000505000000020004"/>
              <a:cs typeface="Montserrat" panose="02000505000000020004"/>
              <a:sym typeface="Montserrat" panose="02000505000000020004"/>
            </a:endParaRPr>
          </a:p>
          <a:p>
            <a:pPr lvl="0">
              <a:buSzPts val="1000"/>
            </a:pPr>
            <a:r>
              <a:rPr lang="es-ES" sz="900" b="1">
                <a:latin typeface="Montserrat" panose="02000505000000020004"/>
                <a:ea typeface="Montserrat" panose="02000505000000020004"/>
                <a:cs typeface="Montserrat" panose="02000505000000020004"/>
                <a:sym typeface="Montserrat" panose="02000505000000020004"/>
              </a:rPr>
              <a:t>Fe de erratas del 11 de agosto de 2021:</a:t>
            </a:r>
          </a:p>
          <a:p>
            <a:pPr lvl="0">
              <a:buSzPts val="1000"/>
            </a:pPr>
            <a:r>
              <a:rPr lang="es-ES" sz="900">
                <a:latin typeface="Montserrat" panose="02000505000000020004"/>
                <a:ea typeface="Montserrat" panose="02000505000000020004"/>
                <a:cs typeface="Montserrat" panose="02000505000000020004"/>
                <a:sym typeface="Montserrat" panose="02000505000000020004"/>
              </a:rPr>
              <a:t>La nota del mapa hace referencia al uso del promedio por jurisdicción en municipios con menos de tres casos ambulatorios. Lo correcto es: "En los municipios con menos de 3 hospitalizaciones se utilizó el promedio por jurisdicción sanitaria."</a:t>
            </a:r>
            <a:endParaRPr lang="es-ES" sz="900" dirty="0">
              <a:latin typeface="Montserrat" panose="02000505000000020004"/>
              <a:ea typeface="Montserrat" panose="02000505000000020004"/>
              <a:cs typeface="Montserrat" panose="02000505000000020004"/>
              <a:sym typeface="Montserrat" panose="020005050000000200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body" idx="1"/>
          </p:nvPr>
        </p:nvSpPr>
        <p:spPr>
          <a:xfrm>
            <a:off x="0" y="875050"/>
            <a:ext cx="9144000" cy="42684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300"/>
              </a:spcBef>
              <a:spcAft>
                <a:spcPts val="0"/>
              </a:spcAft>
              <a:buClr>
                <a:schemeClr val="dk1"/>
              </a:buClr>
              <a:buSzPts val="1100"/>
              <a:buFont typeface="Arial"/>
              <a:buNone/>
            </a:pPr>
            <a:r>
              <a:rPr lang="en" sz="2600">
                <a:latin typeface="Montserrat"/>
                <a:ea typeface="Montserrat"/>
                <a:cs typeface="Montserrat"/>
                <a:sym typeface="Montserrat"/>
              </a:rPr>
              <a:t>Nota metodológica </a:t>
            </a:r>
            <a:endParaRPr sz="1100">
              <a:latin typeface="Montserrat"/>
              <a:ea typeface="Montserrat"/>
              <a:cs typeface="Montserrat"/>
              <a:sym typeface="Montserrat"/>
            </a:endParaRPr>
          </a:p>
          <a:p>
            <a:pPr marL="0" lvl="0" indent="0" algn="l" rtl="0">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Se generaron seis grupos de mapas relacionados al tiempo de atención a personas con síntomas de COVID-19. Las variables que se muestran en los mapas corresponden al promedio de días entre:</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síntomas y fecha de ingreso</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Todos los pacientes que presentaron síntomas de COVID-19</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resultados</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Todos los pacientes que presentaron síntomas de COVID-19  con fecha de resultados</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ambulatorios con fecha de resultados</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alta</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ingreso  y fecha de defunción</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que fallecieron</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alta</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hospitalizados con fecha de resultados</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Fecha de resultados y fecha de defunción</a:t>
            </a:r>
            <a:endParaRPr sz="1100">
              <a:latin typeface="Montserrat"/>
              <a:ea typeface="Montserrat"/>
              <a:cs typeface="Montserrat"/>
              <a:sym typeface="Montserrat"/>
            </a:endParaRPr>
          </a:p>
          <a:p>
            <a:pPr marL="914400" lvl="1" indent="-298450" algn="l" rtl="0">
              <a:lnSpc>
                <a:spcPct val="115000"/>
              </a:lnSpc>
              <a:spcBef>
                <a:spcPts val="0"/>
              </a:spcBef>
              <a:spcAft>
                <a:spcPts val="0"/>
              </a:spcAft>
              <a:buSzPts val="1100"/>
              <a:buFont typeface="Montserrat"/>
              <a:buChar char="–"/>
            </a:pPr>
            <a:r>
              <a:rPr lang="en" sz="1100">
                <a:latin typeface="Montserrat"/>
                <a:ea typeface="Montserrat"/>
                <a:cs typeface="Montserrat"/>
                <a:sym typeface="Montserrat"/>
              </a:rPr>
              <a:t>Pacientes positivos a COVID-19 con fecha de resultados que fallecieron</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Clr>
                <a:schemeClr val="dk1"/>
              </a:buClr>
              <a:buSzPts val="1100"/>
              <a:buFont typeface="Arial"/>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2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7"/>
          <p:cNvSpPr txBox="1">
            <a:spLocks noGrp="1"/>
          </p:cNvSpPr>
          <p:nvPr>
            <p:ph type="body" idx="1"/>
          </p:nvPr>
        </p:nvSpPr>
        <p:spPr>
          <a:xfrm>
            <a:off x="0" y="877825"/>
            <a:ext cx="9144000" cy="42657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0"/>
              </a:spcBef>
              <a:spcAft>
                <a:spcPts val="0"/>
              </a:spcAft>
              <a:buSzPts val="3200"/>
              <a:buNone/>
            </a:pPr>
            <a:r>
              <a:rPr lang="en" sz="2600">
                <a:latin typeface="Montserrat"/>
                <a:ea typeface="Montserrat"/>
                <a:cs typeface="Montserrat"/>
                <a:sym typeface="Montserrat"/>
              </a:rPr>
              <a:t>Nota metodológica </a:t>
            </a:r>
            <a:endParaRPr sz="26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a:latin typeface="Montserrat"/>
                <a:ea typeface="Montserrat"/>
                <a:cs typeface="Montserrat"/>
                <a:sym typeface="Montserrat"/>
              </a:rPr>
              <a:t>Cuando los municipios tienen menos de tres casos en la agrupación correspondiente (ambulatorios, hospitalizados, defunciones o positivos) se asignó el promedio de la jurisdicción sanitaria a la que pertenece el municipio con el fin de establecer un parámetro que evalúe a los municipios con pocos casos.</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a:latin typeface="Montserrat"/>
                <a:ea typeface="Montserrat"/>
                <a:cs typeface="Montserrat"/>
                <a:sym typeface="Montserrat"/>
              </a:rPr>
              <a:t>Actualmente las bases de datos no cuentan con fecha de alta de los pacientes, por lo tanto la fecha de alta es inferida de acuerdo con los tiempos propuestos por el modelo AMA</a:t>
            </a:r>
            <a:r>
              <a:rPr lang="en" sz="1100" baseline="30000">
                <a:latin typeface="Montserrat"/>
                <a:ea typeface="Montserrat"/>
                <a:cs typeface="Montserrat"/>
                <a:sym typeface="Montserrat"/>
              </a:rPr>
              <a:t>3</a:t>
            </a:r>
            <a:r>
              <a:rPr lang="en" sz="1100">
                <a:latin typeface="Montserrat"/>
                <a:ea typeface="Montserrat"/>
                <a:cs typeface="Montserrat"/>
                <a:sym typeface="Montserrat"/>
              </a:rPr>
              <a:t>:</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ambulatorio, significa que no requiere de hospitalización y por lo tanto su fecha de alta es igual a su fecha de ingreso.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es hospitalizado pero no fue intubado o requirió de cuidados intensivos su fecha de alta es diez días después de su fecha de ingreso.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romanUcPeriod"/>
            </a:pPr>
            <a:r>
              <a:rPr lang="en" sz="1100">
                <a:latin typeface="Montserrat"/>
                <a:ea typeface="Montserrat"/>
                <a:cs typeface="Montserrat"/>
                <a:sym typeface="Montserrat"/>
              </a:rPr>
              <a:t>Si el paciente fue hospitalizado y fue intubado o requirió de cuidados intensivos  su fecha de alta es dieciséis días después de su fecha de ingreso.</a:t>
            </a: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endParaRPr sz="1100">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b="1">
                <a:latin typeface="Montserrat"/>
                <a:ea typeface="Montserrat"/>
                <a:cs typeface="Montserrat"/>
                <a:sym typeface="Montserrat"/>
              </a:rPr>
              <a:t>FUENTES</a:t>
            </a:r>
            <a:endParaRPr sz="1100" b="1">
              <a:latin typeface="Montserrat"/>
              <a:ea typeface="Montserrat"/>
              <a:cs typeface="Montserrat"/>
              <a:sym typeface="Montserrat"/>
            </a:endParaRPr>
          </a:p>
          <a:p>
            <a:pPr marL="0" lvl="0" indent="0" algn="l" rtl="0">
              <a:lnSpc>
                <a:spcPct val="115000"/>
              </a:lnSpc>
              <a:spcBef>
                <a:spcPts val="0"/>
              </a:spcBef>
              <a:spcAft>
                <a:spcPts val="0"/>
              </a:spcAft>
              <a:buSzPts val="3200"/>
              <a:buNone/>
            </a:pPr>
            <a:r>
              <a:rPr lang="en" sz="1100">
                <a:latin typeface="Montserrat"/>
                <a:ea typeface="Montserrat"/>
                <a:cs typeface="Montserrat"/>
                <a:sym typeface="Montserrat"/>
              </a:rPr>
              <a:t>Los datos relativos a pacientes COVID son obtenidos del archivo "210210COVID19MEXICOTOT" de la Dirección General de Epidemiología de la Secretaría de Salud. Los datos de las jurisdicciones sanitarias fueron generados con base en el archivo CLUES 2020 “ESTABLECIMIENTO_SALUD_202008”.</a:t>
            </a:r>
            <a:endParaRPr sz="1100">
              <a:latin typeface="Montserrat"/>
              <a:ea typeface="Montserrat"/>
              <a:cs typeface="Montserrat"/>
              <a:sym typeface="Montserrat"/>
            </a:endParaRPr>
          </a:p>
          <a:p>
            <a:pPr marL="0" lvl="0" indent="0" algn="l" rtl="0">
              <a:lnSpc>
                <a:spcPct val="115000"/>
              </a:lnSpc>
              <a:spcBef>
                <a:spcPts val="300"/>
              </a:spcBef>
              <a:spcAft>
                <a:spcPts val="0"/>
              </a:spcAft>
              <a:buNone/>
            </a:pPr>
            <a:endParaRPr sz="600">
              <a:latin typeface="Montserrat"/>
              <a:ea typeface="Montserrat"/>
              <a:cs typeface="Montserrat"/>
              <a:sym typeface="Montserrat"/>
            </a:endParaRPr>
          </a:p>
          <a:p>
            <a:pPr marL="457200" lvl="0" indent="-266700" algn="l" rtl="0">
              <a:lnSpc>
                <a:spcPct val="115000"/>
              </a:lnSpc>
              <a:spcBef>
                <a:spcPts val="300"/>
              </a:spcBef>
              <a:spcAft>
                <a:spcPts val="0"/>
              </a:spcAft>
              <a:buSzPts val="600"/>
              <a:buFont typeface="Montserrat"/>
              <a:buAutoNum type="arabicPeriod" startAt="3"/>
            </a:pPr>
            <a:r>
              <a:rPr lang="en" sz="600">
                <a:latin typeface="Montserrat"/>
                <a:ea typeface="Montserrat"/>
                <a:cs typeface="Montserrat"/>
                <a:sym typeface="Montserrat"/>
              </a:rPr>
              <a:t> </a:t>
            </a:r>
            <a:r>
              <a:rPr lang="en" sz="600">
                <a:solidFill>
                  <a:srgbClr val="000000"/>
                </a:solidFill>
                <a:uFill>
                  <a:noFill/>
                </a:uFill>
                <a:latin typeface="Montserrat"/>
                <a:ea typeface="Montserrat"/>
                <a:cs typeface="Montserrat"/>
                <a:sym typeface="Montserrat"/>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Marcos A. Capistran</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Antonio Capella</a:t>
            </a:r>
            <a:r>
              <a:rPr lang="en" sz="600">
                <a:solidFill>
                  <a:srgbClr val="000000"/>
                </a:solidFill>
                <a:latin typeface="Montserrat"/>
                <a:ea typeface="Montserrat"/>
                <a:cs typeface="Montserrat"/>
                <a:sym typeface="Montserrat"/>
              </a:rPr>
              <a:t>,</a:t>
            </a:r>
            <a:r>
              <a:rPr lang="en" sz="600">
                <a:solidFill>
                  <a:srgbClr val="000000"/>
                </a:solidFill>
                <a:uFill>
                  <a:noFill/>
                </a:uFill>
                <a:latin typeface="Montserrat"/>
                <a:ea typeface="Montserrat"/>
                <a:cs typeface="Montserrat"/>
                <a:sym typeface="Montserrat"/>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J. Andres Christen</a:t>
            </a:r>
            <a:r>
              <a:rPr lang="en" sz="600">
                <a:solidFill>
                  <a:srgbClr val="000000"/>
                </a:solidFill>
                <a:latin typeface="Montserrat"/>
                <a:ea typeface="Montserrat"/>
                <a:cs typeface="Montserrat"/>
                <a:sym typeface="Montserrat"/>
              </a:rPr>
              <a:t> (</a:t>
            </a:r>
            <a:r>
              <a:rPr lang="en" sz="600">
                <a:latin typeface="Montserrat"/>
                <a:ea typeface="Montserrat"/>
                <a:cs typeface="Montserrat"/>
                <a:sym typeface="Montserrat"/>
              </a:rPr>
              <a:t>2020). Forecasting hospital demand during COVID-19 pandemic outbreaks, 21-25.</a:t>
            </a:r>
            <a:endParaRPr sz="11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p:nvPr/>
        </p:nvSpPr>
        <p:spPr>
          <a:xfrm>
            <a:off x="226000" y="1119725"/>
            <a:ext cx="8628300" cy="3990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en" sz="2600" i="0" u="none" strike="noStrike" cap="none">
                <a:latin typeface="Montserrat"/>
                <a:ea typeface="Montserrat"/>
                <a:cs typeface="Montserrat"/>
                <a:sym typeface="Montserrat"/>
              </a:rPr>
              <a:t>Resultados - Parte I</a:t>
            </a:r>
            <a:endParaRPr sz="2600" i="0" u="none" strike="noStrike" cap="none">
              <a:latin typeface="Montserrat"/>
              <a:ea typeface="Montserrat"/>
              <a:cs typeface="Montserrat"/>
              <a:sym typeface="Montserrat"/>
            </a:endParaRPr>
          </a:p>
        </p:txBody>
      </p:sp>
      <p:sp>
        <p:nvSpPr>
          <p:cNvPr id="113" name="Google Shape;113;p18"/>
          <p:cNvSpPr txBox="1">
            <a:spLocks noGrp="1"/>
          </p:cNvSpPr>
          <p:nvPr>
            <p:ph type="body" idx="4294967295"/>
          </p:nvPr>
        </p:nvSpPr>
        <p:spPr>
          <a:xfrm>
            <a:off x="0" y="1746850"/>
            <a:ext cx="9144000" cy="3396900"/>
          </a:xfrm>
          <a:prstGeom prst="rect">
            <a:avLst/>
          </a:prstGeom>
          <a:noFill/>
          <a:ln>
            <a:noFill/>
          </a:ln>
        </p:spPr>
        <p:txBody>
          <a:bodyPr spcFirstLastPara="1" wrap="square" lIns="400050" tIns="91425" rIns="457200" bIns="91425" anchor="t" anchorCtr="0">
            <a:noAutofit/>
          </a:bodyPr>
          <a:lstStyle/>
          <a:p>
            <a:pPr marL="0" lvl="0" indent="0" algn="l" rtl="0">
              <a:lnSpc>
                <a:spcPct val="115000"/>
              </a:lnSpc>
              <a:spcBef>
                <a:spcPts val="300"/>
              </a:spcBef>
              <a:spcAft>
                <a:spcPts val="0"/>
              </a:spcAft>
              <a:buClr>
                <a:schemeClr val="dk1"/>
              </a:buClr>
              <a:buSzPts val="1100"/>
              <a:buFont typeface="Arial"/>
              <a:buNone/>
            </a:pPr>
            <a:r>
              <a:rPr lang="en" sz="1100">
                <a:latin typeface="Montserrat"/>
                <a:ea typeface="Montserrat"/>
                <a:cs typeface="Montserrat"/>
                <a:sym typeface="Montserrat"/>
              </a:rPr>
              <a:t>Conformada por 6 grupos con dos variantes de escala: cortes naturales y cuantiles, en ellos se representa el tiempo promedio entre las siguientes fechas:</a:t>
            </a:r>
            <a:endParaRPr sz="1100">
              <a:latin typeface="Montserrat"/>
              <a:ea typeface="Montserrat"/>
              <a:cs typeface="Montserrat"/>
              <a:sym typeface="Montserrat"/>
            </a:endParaRPr>
          </a:p>
          <a:p>
            <a:pPr marL="457200" lvl="0" indent="-298450" algn="l" rtl="0">
              <a:lnSpc>
                <a:spcPct val="115000"/>
              </a:lnSpc>
              <a:spcBef>
                <a:spcPts val="1200"/>
              </a:spcBef>
              <a:spcAft>
                <a:spcPts val="0"/>
              </a:spcAft>
              <a:buSzPts val="1100"/>
              <a:buFont typeface="Montserrat"/>
              <a:buAutoNum type="arabicPeriod"/>
            </a:pPr>
            <a:r>
              <a:rPr lang="en" sz="1100">
                <a:latin typeface="Montserrat"/>
                <a:ea typeface="Montserrat"/>
                <a:cs typeface="Montserrat"/>
                <a:sym typeface="Montserrat"/>
              </a:rPr>
              <a:t>Síntomas e ingreso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resultado</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alta</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Ingreso y defunción</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alta</a:t>
            </a:r>
            <a:endParaRPr sz="1100">
              <a:latin typeface="Montserrat"/>
              <a:ea typeface="Montserrat"/>
              <a:cs typeface="Montserrat"/>
              <a:sym typeface="Montserrat"/>
            </a:endParaRPr>
          </a:p>
          <a:p>
            <a:pPr marL="457200" lvl="0" indent="-298450" algn="l" rtl="0">
              <a:lnSpc>
                <a:spcPct val="115000"/>
              </a:lnSpc>
              <a:spcBef>
                <a:spcPts val="0"/>
              </a:spcBef>
              <a:spcAft>
                <a:spcPts val="0"/>
              </a:spcAft>
              <a:buSzPts val="1100"/>
              <a:buFont typeface="Montserrat"/>
              <a:buAutoNum type="arabicPeriod"/>
            </a:pPr>
            <a:r>
              <a:rPr lang="en" sz="1100">
                <a:latin typeface="Montserrat"/>
                <a:ea typeface="Montserrat"/>
                <a:cs typeface="Montserrat"/>
                <a:sym typeface="Montserrat"/>
              </a:rPr>
              <a:t>Resultado y defunción</a:t>
            </a:r>
            <a:endParaRPr sz="11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9"/>
          <p:cNvSpPr txBox="1"/>
          <p:nvPr/>
        </p:nvSpPr>
        <p:spPr>
          <a:xfrm>
            <a:off x="0" y="83615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000000"/>
                </a:solidFill>
                <a:latin typeface="Montserrat Light"/>
                <a:ea typeface="Montserrat Light"/>
                <a:cs typeface="Montserrat Light"/>
                <a:sym typeface="Montserrat Light"/>
              </a:rPr>
              <a:t>1 - ACCESIBILIDAD HOSPITALARIA</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000000"/>
                </a:solidFill>
                <a:latin typeface="Montserrat SemiBold"/>
                <a:ea typeface="Montserrat SemiBold"/>
                <a:cs typeface="Montserrat SemiBold"/>
                <a:sym typeface="Montserrat SemiBold"/>
              </a:rPr>
              <a:t>(escala: cortes naturales)</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a:t>
            </a:r>
            <a:r>
              <a:rPr lang="en" sz="1100" b="0" i="0" u="none" strike="noStrike" cap="none">
                <a:solidFill>
                  <a:schemeClr val="dk1"/>
                </a:solidFill>
                <a:latin typeface="Montserrat"/>
                <a:ea typeface="Montserrat"/>
                <a:cs typeface="Montserrat"/>
                <a:sym typeface="Montserrat"/>
              </a:rPr>
              <a:t> número de días entre el inicio de síntomas y </a:t>
            </a:r>
            <a:r>
              <a:rPr lang="en" sz="1100">
                <a:solidFill>
                  <a:schemeClr val="dk1"/>
                </a:solidFill>
                <a:latin typeface="Montserrat"/>
                <a:ea typeface="Montserrat"/>
                <a:cs typeface="Montserrat"/>
                <a:sym typeface="Montserrat"/>
              </a:rPr>
              <a:t>el</a:t>
            </a:r>
            <a:r>
              <a:rPr lang="en" sz="1100" b="0" i="0" u="none" strike="noStrike" cap="none">
                <a:solidFill>
                  <a:schemeClr val="dk1"/>
                </a:solidFill>
                <a:latin typeface="Montserrat"/>
                <a:ea typeface="Montserrat"/>
                <a:cs typeface="Montserrat"/>
                <a:sym typeface="Montserrat"/>
              </a:rPr>
              <a:t> ingreso a una unidad médica para ser </a:t>
            </a:r>
            <a:r>
              <a:rPr lang="en" sz="1100">
                <a:solidFill>
                  <a:schemeClr val="dk1"/>
                </a:solidFill>
                <a:latin typeface="Montserrat"/>
                <a:ea typeface="Montserrat"/>
                <a:cs typeface="Montserrat"/>
                <a:sym typeface="Montserrat"/>
              </a:rPr>
              <a:t>evaluado</a:t>
            </a:r>
            <a:r>
              <a:rPr lang="en" sz="1100" b="0" i="0" u="none" strike="noStrike" cap="none">
                <a:solidFill>
                  <a:schemeClr val="dk1"/>
                </a:solidFill>
                <a:latin typeface="Montserrat"/>
                <a:ea typeface="Montserrat"/>
                <a:cs typeface="Montserrat"/>
                <a:sym typeface="Montserrat"/>
              </a:rPr>
              <a:t>. </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a:t>
            </a:r>
            <a:r>
              <a:rPr lang="en" sz="1100" b="0" i="0" u="none" strike="noStrike" cap="none">
                <a:solidFill>
                  <a:schemeClr val="dk1"/>
                </a:solidFill>
                <a:latin typeface="Montserrat"/>
                <a:ea typeface="Montserrat"/>
                <a:cs typeface="Montserrat"/>
                <a:sym typeface="Montserrat"/>
              </a:rPr>
              <a:t>ermite cuantificar la accesibilidad hospitalaria</a:t>
            </a:r>
            <a:r>
              <a:rPr lang="en" sz="1100">
                <a:solidFill>
                  <a:schemeClr val="dk1"/>
                </a:solidFill>
                <a:latin typeface="Montserrat"/>
                <a:ea typeface="Montserrat"/>
                <a:cs typeface="Montserrat"/>
                <a:sym typeface="Montserrat"/>
              </a:rPr>
              <a:t> y</a:t>
            </a:r>
            <a:r>
              <a:rPr lang="en" sz="1100" b="0" i="0" u="none" strike="noStrike" cap="none">
                <a:solidFill>
                  <a:schemeClr val="dk1"/>
                </a:solidFill>
                <a:latin typeface="Montserrat"/>
                <a:ea typeface="Montserrat"/>
                <a:cs typeface="Montserrat"/>
                <a:sym typeface="Montserrat"/>
              </a:rPr>
              <a:t> contempla diversos factores, entre ellos la facilidad para llegar a una unidad médica, proximidad y comportamiento social.</a:t>
            </a:r>
            <a:endParaRPr sz="1000" b="0" i="0" u="none" strike="noStrike" cap="none">
              <a:solidFill>
                <a:srgbClr val="000000"/>
              </a:solidFill>
              <a:latin typeface="Montserrat SemiBold"/>
              <a:ea typeface="Montserrat SemiBold"/>
              <a:cs typeface="Montserrat SemiBold"/>
              <a:sym typeface="Montserrat SemiBold"/>
            </a:endParaRPr>
          </a:p>
        </p:txBody>
      </p:sp>
      <p:pic>
        <p:nvPicPr>
          <p:cNvPr id="119" name="Google Shape;119;p19"/>
          <p:cNvPicPr preferRelativeResize="0"/>
          <p:nvPr/>
        </p:nvPicPr>
        <p:blipFill rotWithShape="1">
          <a:blip r:embed="rId3">
            <a:alphaModFix/>
          </a:blip>
          <a:srcRect/>
          <a:stretch/>
        </p:blipFill>
        <p:spPr>
          <a:xfrm>
            <a:off x="3164624" y="836200"/>
            <a:ext cx="5979372" cy="4307304"/>
          </a:xfrm>
          <a:prstGeom prst="rect">
            <a:avLst/>
          </a:prstGeom>
          <a:noFill/>
          <a:ln w="9525" cap="flat" cmpd="sng">
            <a:solidFill>
              <a:srgbClr val="B7B7B7"/>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0"/>
          <p:cNvPicPr preferRelativeResize="0"/>
          <p:nvPr/>
        </p:nvPicPr>
        <p:blipFill rotWithShape="1">
          <a:blip r:embed="rId3">
            <a:alphaModFix/>
          </a:blip>
          <a:srcRect t="9" b="9"/>
          <a:stretch/>
        </p:blipFill>
        <p:spPr>
          <a:xfrm>
            <a:off x="3163825" y="836675"/>
            <a:ext cx="5980170" cy="4306819"/>
          </a:xfrm>
          <a:prstGeom prst="rect">
            <a:avLst/>
          </a:prstGeom>
          <a:noFill/>
          <a:ln w="9525" cap="flat" cmpd="sng">
            <a:solidFill>
              <a:srgbClr val="B7B7B7"/>
            </a:solidFill>
            <a:prstDash val="solid"/>
            <a:round/>
            <a:headEnd type="none" w="sm" len="sm"/>
            <a:tailEnd type="none" w="sm" len="sm"/>
          </a:ln>
        </p:spPr>
      </p:pic>
      <p:sp>
        <p:nvSpPr>
          <p:cNvPr id="125" name="Google Shape;125;p20"/>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000000"/>
                </a:solidFill>
                <a:latin typeface="Montserrat Light"/>
                <a:ea typeface="Montserrat Light"/>
                <a:cs typeface="Montserrat Light"/>
                <a:sym typeface="Montserrat Light"/>
              </a:rPr>
              <a:t>1 - ACCESIBILIDAD HOSPITALARIA</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rgbClr val="000000"/>
                </a:solidFill>
                <a:latin typeface="Montserrat SemiBold"/>
                <a:ea typeface="Montserrat SemiBold"/>
                <a:cs typeface="Montserrat SemiBold"/>
                <a:sym typeface="Montserrat SemiBold"/>
              </a:rPr>
              <a:t>(escala: </a:t>
            </a:r>
            <a:r>
              <a:rPr lang="en" sz="1000" b="0" i="0" u="none" strike="noStrike" cap="none">
                <a:solidFill>
                  <a:schemeClr val="dk1"/>
                </a:solidFill>
                <a:latin typeface="Montserrat SemiBold"/>
                <a:ea typeface="Montserrat SemiBold"/>
                <a:cs typeface="Montserrat SemiBold"/>
                <a:sym typeface="Montserrat SemiBold"/>
              </a:rPr>
              <a:t>cuantiles</a:t>
            </a:r>
            <a:r>
              <a:rPr lang="en" sz="1000" b="0" i="0" u="none" strike="noStrike" cap="none">
                <a:solidFill>
                  <a:srgbClr val="000000"/>
                </a:solidFill>
                <a:latin typeface="Montserrat SemiBold"/>
                <a:ea typeface="Montserrat SemiBold"/>
                <a:cs typeface="Montserrat SemiBold"/>
                <a:sym typeface="Montserrat SemiBold"/>
              </a:rPr>
              <a:t>)</a:t>
            </a: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Se calcula a partir del número de días entre el inicio de síntomas y el ingreso a una unidad médica para ser evaluado. </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permite cuantificar la accesibilidad hospitalaria y contempla diversos factores, entre ellos la facilidad para llegar a una unidad médica, proximidad y comportamiento social.</a:t>
            </a:r>
            <a:endParaRPr sz="1100">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p21"/>
          <p:cNvPicPr preferRelativeResize="0"/>
          <p:nvPr/>
        </p:nvPicPr>
        <p:blipFill rotWithShape="1">
          <a:blip r:embed="rId3">
            <a:alphaModFix/>
          </a:blip>
          <a:srcRect t="9" b="9"/>
          <a:stretch/>
        </p:blipFill>
        <p:spPr>
          <a:xfrm>
            <a:off x="3163825" y="835475"/>
            <a:ext cx="5980170" cy="4306819"/>
          </a:xfrm>
          <a:prstGeom prst="rect">
            <a:avLst/>
          </a:prstGeom>
          <a:noFill/>
          <a:ln w="9525" cap="flat" cmpd="sng">
            <a:solidFill>
              <a:srgbClr val="B7B7B7"/>
            </a:solidFill>
            <a:prstDash val="solid"/>
            <a:round/>
            <a:headEnd type="none" w="sm" len="sm"/>
            <a:tailEnd type="none" w="sm" len="sm"/>
          </a:ln>
        </p:spPr>
      </p:pic>
      <p:sp>
        <p:nvSpPr>
          <p:cNvPr id="131" name="Google Shape;131;p21"/>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chemeClr val="dk1"/>
              </a:buClr>
              <a:buSzPts val="1100"/>
              <a:buFont typeface="Arial"/>
              <a:buNone/>
            </a:pPr>
            <a:r>
              <a:rPr lang="en" sz="1200" b="0" i="0" u="none" strike="noStrike" cap="none">
                <a:solidFill>
                  <a:schemeClr val="dk1"/>
                </a:solidFill>
                <a:latin typeface="Montserrat Light"/>
                <a:ea typeface="Montserrat Light"/>
                <a:cs typeface="Montserrat Light"/>
                <a:sym typeface="Montserrat Light"/>
              </a:rPr>
              <a:t>2 - RESPUESTA HOSPITALARIA</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chemeClr val="dk1"/>
              </a:buClr>
              <a:buSzPts val="11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cortes naturales)</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 calculada mediante e</a:t>
            </a:r>
            <a:r>
              <a:rPr lang="en" sz="1100" b="0" i="0" u="none" strike="noStrike" cap="none">
                <a:solidFill>
                  <a:schemeClr val="dk1"/>
                </a:solidFill>
                <a:latin typeface="Montserrat"/>
                <a:ea typeface="Montserrat"/>
                <a:cs typeface="Montserrat"/>
                <a:sym typeface="Montserrat"/>
              </a:rPr>
              <a:t>l número de días entre la fecha de ingreso a una unidad médica y la fecha en que se </a:t>
            </a:r>
            <a:r>
              <a:rPr lang="en" sz="1100">
                <a:solidFill>
                  <a:schemeClr val="dk1"/>
                </a:solidFill>
                <a:latin typeface="Montserrat"/>
                <a:ea typeface="Montserrat"/>
                <a:cs typeface="Montserrat"/>
                <a:sym typeface="Montserrat"/>
              </a:rPr>
              <a:t>confirma</a:t>
            </a:r>
            <a:r>
              <a:rPr lang="en" sz="1100" b="0" i="0" u="none" strike="noStrike" cap="none">
                <a:solidFill>
                  <a:schemeClr val="dk1"/>
                </a:solidFill>
                <a:latin typeface="Montserrat"/>
                <a:ea typeface="Montserrat"/>
                <a:cs typeface="Montserrat"/>
                <a:sym typeface="Montserrat"/>
              </a:rPr>
              <a:t> el resultado de la prueba COVID.</a:t>
            </a:r>
            <a:endParaRPr sz="1100" b="0" i="0" u="none" strike="noStrike" cap="none">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endParaRPr sz="1100">
              <a:solidFill>
                <a:schemeClr val="dk1"/>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100"/>
              <a:buFont typeface="Arial"/>
              <a:buNone/>
            </a:pPr>
            <a:r>
              <a:rPr lang="en" sz="1100">
                <a:solidFill>
                  <a:schemeClr val="dk1"/>
                </a:solidFill>
                <a:latin typeface="Montserrat"/>
                <a:ea typeface="Montserrat"/>
                <a:cs typeface="Montserrat"/>
                <a:sym typeface="Montserrat"/>
              </a:rPr>
              <a:t>Este indicador </a:t>
            </a:r>
            <a:r>
              <a:rPr lang="en" sz="1100" b="0" i="0" u="none" strike="noStrike" cap="none">
                <a:solidFill>
                  <a:schemeClr val="dk1"/>
                </a:solidFill>
                <a:latin typeface="Montserrat"/>
                <a:ea typeface="Montserrat"/>
                <a:cs typeface="Montserrat"/>
                <a:sym typeface="Montserrat"/>
              </a:rPr>
              <a:t>permite cuantificar la respuesta hospitalaria</a:t>
            </a:r>
            <a:r>
              <a:rPr lang="en" sz="1100">
                <a:solidFill>
                  <a:schemeClr val="dk1"/>
                </a:solidFill>
                <a:latin typeface="Montserrat"/>
                <a:ea typeface="Montserrat"/>
                <a:cs typeface="Montserrat"/>
                <a:sym typeface="Montserrat"/>
              </a:rPr>
              <a:t> y</a:t>
            </a:r>
            <a:r>
              <a:rPr lang="en" sz="1100">
                <a:solidFill>
                  <a:schemeClr val="dk1"/>
                </a:solidFill>
                <a:highlight>
                  <a:schemeClr val="lt1"/>
                </a:highlight>
                <a:latin typeface="Montserrat"/>
                <a:ea typeface="Montserrat"/>
                <a:cs typeface="Montserrat"/>
                <a:sym typeface="Montserrat"/>
              </a:rPr>
              <a:t> a</a:t>
            </a:r>
            <a:r>
              <a:rPr lang="en" sz="1100" b="0" i="0" u="none" strike="noStrike" cap="none">
                <a:solidFill>
                  <a:schemeClr val="dk1"/>
                </a:solidFill>
                <a:highlight>
                  <a:schemeClr val="lt1"/>
                </a:highlight>
                <a:latin typeface="Montserrat"/>
                <a:ea typeface="Montserrat"/>
                <a:cs typeface="Montserrat"/>
                <a:sym typeface="Montserrat"/>
              </a:rPr>
              <a:t>lgunos de los factores con los que se podría asociar son: la infraestructura de las unidades de salud, la cantidad de personal, el abastecimiento de recursos y la afluencia de pacientes.</a:t>
            </a:r>
            <a:endParaRPr sz="1100" b="0" i="0" u="none" strike="noStrike" cap="none">
              <a:solidFill>
                <a:schemeClr val="dk1"/>
              </a:solidFill>
              <a:highlight>
                <a:schemeClr val="lt1"/>
              </a:highlight>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1000"/>
              <a:buFont typeface="Arial"/>
              <a:buNone/>
            </a:pPr>
            <a:endParaRPr sz="1000">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0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000">
              <a:latin typeface="Montserrat SemiBold"/>
              <a:ea typeface="Montserrat SemiBold"/>
              <a:cs typeface="Montserrat SemiBold"/>
              <a:sym typeface="Montserrat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2"/>
          <p:cNvPicPr preferRelativeResize="0"/>
          <p:nvPr/>
        </p:nvPicPr>
        <p:blipFill rotWithShape="1">
          <a:blip r:embed="rId3">
            <a:alphaModFix/>
          </a:blip>
          <a:srcRect t="9" b="9"/>
          <a:stretch/>
        </p:blipFill>
        <p:spPr>
          <a:xfrm>
            <a:off x="3163825" y="835713"/>
            <a:ext cx="5980170" cy="4306819"/>
          </a:xfrm>
          <a:prstGeom prst="rect">
            <a:avLst/>
          </a:prstGeom>
          <a:noFill/>
          <a:ln w="9525" cap="flat" cmpd="sng">
            <a:solidFill>
              <a:srgbClr val="B7B7B7"/>
            </a:solidFill>
            <a:prstDash val="solid"/>
            <a:round/>
            <a:headEnd type="none" w="sm" len="sm"/>
            <a:tailEnd type="none" w="sm" len="sm"/>
          </a:ln>
        </p:spPr>
      </p:pic>
      <p:sp>
        <p:nvSpPr>
          <p:cNvPr id="137" name="Google Shape;137;p22"/>
          <p:cNvSpPr txBox="1"/>
          <p:nvPr/>
        </p:nvSpPr>
        <p:spPr>
          <a:xfrm>
            <a:off x="0" y="836200"/>
            <a:ext cx="3164700" cy="4307400"/>
          </a:xfrm>
          <a:prstGeom prst="rect">
            <a:avLst/>
          </a:prstGeom>
          <a:noFill/>
          <a:ln>
            <a:noFill/>
          </a:ln>
        </p:spPr>
        <p:txBody>
          <a:bodyPr spcFirstLastPara="1" wrap="square" lIns="228600" tIns="91425" rIns="192900" bIns="91425" anchor="t" anchorCtr="0">
            <a:noAutofit/>
          </a:bodyPr>
          <a:lstStyle/>
          <a:p>
            <a:pPr marL="0" marR="0" lvl="0" indent="0" algn="l" rtl="0">
              <a:lnSpc>
                <a:spcPct val="100000"/>
              </a:lnSpc>
              <a:spcBef>
                <a:spcPts val="0"/>
              </a:spcBef>
              <a:spcAft>
                <a:spcPts val="0"/>
              </a:spcAft>
              <a:buClr>
                <a:srgbClr val="000000"/>
              </a:buClr>
              <a:buSzPts val="1200"/>
              <a:buFont typeface="Arial"/>
              <a:buNone/>
            </a:pP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dk1"/>
                </a:solidFill>
                <a:latin typeface="Montserrat Light"/>
                <a:ea typeface="Montserrat Light"/>
                <a:cs typeface="Montserrat Light"/>
                <a:sym typeface="Montserrat Light"/>
              </a:rPr>
              <a:t>2 - RESPUESTA HOSPITALARIA</a:t>
            </a:r>
            <a:endParaRPr sz="1200" b="0" i="0" u="none" strike="noStrike" cap="none">
              <a:solidFill>
                <a:schemeClr val="dk1"/>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r>
              <a:rPr lang="en" sz="1000" b="0" i="0" u="none" strike="noStrike" cap="none">
                <a:solidFill>
                  <a:schemeClr val="dk1"/>
                </a:solidFill>
                <a:latin typeface="Montserrat SemiBold"/>
                <a:ea typeface="Montserrat SemiBold"/>
                <a:cs typeface="Montserrat SemiBold"/>
                <a:sym typeface="Montserrat SemiBold"/>
              </a:rPr>
              <a:t>(escala: cuantiles)</a:t>
            </a:r>
            <a:endParaRPr sz="1200" b="0" i="0" u="none" strike="noStrike" cap="none">
              <a:solidFill>
                <a:srgbClr val="000000"/>
              </a:solidFill>
              <a:latin typeface="Montserrat Light"/>
              <a:ea typeface="Montserrat Light"/>
              <a:cs typeface="Montserrat Light"/>
              <a:sym typeface="Montserrat Light"/>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Montserrat SemiBold"/>
              <a:ea typeface="Montserrat SemiBold"/>
              <a:cs typeface="Montserrat SemiBold"/>
              <a:sym typeface="Montserrat SemiBold"/>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 calculada mediante el número de días entre la fecha de ingreso a una unidad médica y la fecha en que se confirma el resultado de la prueba COVID.</a:t>
            </a: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Este indicador permite cuantificar la respuesta hospitalaria y</a:t>
            </a:r>
            <a:r>
              <a:rPr lang="en" sz="1100">
                <a:solidFill>
                  <a:schemeClr val="dk1"/>
                </a:solidFill>
                <a:highlight>
                  <a:schemeClr val="lt1"/>
                </a:highlight>
                <a:latin typeface="Montserrat"/>
                <a:ea typeface="Montserrat"/>
                <a:cs typeface="Montserrat"/>
                <a:sym typeface="Montserrat"/>
              </a:rPr>
              <a:t> algunos de los factores con los que se podría asociar son: la infraestructura de las unidades de salud, la cantidad de personal, el abastecimiento de recursos y la afluencia de pacientes.</a:t>
            </a: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endParaRPr sz="1100">
              <a:solidFill>
                <a:schemeClr val="dk1"/>
              </a:solidFill>
              <a:highlight>
                <a:schemeClr val="lt1"/>
              </a:highlight>
              <a:latin typeface="Montserrat"/>
              <a:ea typeface="Montserrat"/>
              <a:cs typeface="Montserrat"/>
              <a:sym typeface="Montserrat"/>
            </a:endParaRPr>
          </a:p>
          <a:p>
            <a:pPr marL="0" lvl="0" indent="0" algn="l" rtl="0">
              <a:spcBef>
                <a:spcPts val="0"/>
              </a:spcBef>
              <a:spcAft>
                <a:spcPts val="0"/>
              </a:spcAft>
              <a:buClr>
                <a:schemeClr val="dk1"/>
              </a:buClr>
              <a:buSzPts val="1100"/>
              <a:buFont typeface="Arial"/>
              <a:buNone/>
            </a:pPr>
            <a:r>
              <a:rPr lang="en" sz="1000">
                <a:solidFill>
                  <a:schemeClr val="dk1"/>
                </a:solidFill>
                <a:latin typeface="Montserrat"/>
                <a:ea typeface="Montserrat"/>
                <a:cs typeface="Montserrat"/>
                <a:sym typeface="Montserrat"/>
              </a:rPr>
              <a:t>Nota: los valores negativos en esta variable indican que los resultados se confirmaron antes del ingreso a la unidad médica.</a:t>
            </a:r>
            <a:endParaRPr sz="1100">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1956</Words>
  <Application>Microsoft Office PowerPoint</Application>
  <PresentationFormat>Presentación en pantalla (16:9)</PresentationFormat>
  <Paragraphs>253</Paragraphs>
  <Slides>22</Slides>
  <Notes>22</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22</vt:i4>
      </vt:variant>
    </vt:vector>
  </HeadingPairs>
  <TitlesOfParts>
    <vt:vector size="27" baseType="lpstr">
      <vt:lpstr>Montserrat Light</vt:lpstr>
      <vt:lpstr>Montserrat</vt:lpstr>
      <vt:lpstr>Arial</vt:lpstr>
      <vt:lpstr>Montserrat SemiBold</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Daniela Alvarado</cp:lastModifiedBy>
  <cp:revision>1</cp:revision>
  <dcterms:modified xsi:type="dcterms:W3CDTF">2021-08-06T21:55:32Z</dcterms:modified>
</cp:coreProperties>
</file>